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6"/>
  </p:notesMasterIdLst>
  <p:sldIdLst>
    <p:sldId id="259" r:id="rId2"/>
    <p:sldId id="264" r:id="rId3"/>
    <p:sldId id="321" r:id="rId4"/>
    <p:sldId id="267" r:id="rId5"/>
    <p:sldId id="266" r:id="rId6"/>
    <p:sldId id="261" r:id="rId7"/>
    <p:sldId id="262" r:id="rId8"/>
    <p:sldId id="263" r:id="rId9"/>
    <p:sldId id="269" r:id="rId10"/>
    <p:sldId id="270" r:id="rId11"/>
    <p:sldId id="271" r:id="rId12"/>
    <p:sldId id="272" r:id="rId13"/>
    <p:sldId id="273" r:id="rId14"/>
    <p:sldId id="268" r:id="rId15"/>
    <p:sldId id="274" r:id="rId16"/>
    <p:sldId id="275" r:id="rId17"/>
    <p:sldId id="284" r:id="rId18"/>
    <p:sldId id="276" r:id="rId19"/>
    <p:sldId id="277" r:id="rId20"/>
    <p:sldId id="278" r:id="rId21"/>
    <p:sldId id="279" r:id="rId22"/>
    <p:sldId id="280" r:id="rId23"/>
    <p:sldId id="283" r:id="rId24"/>
    <p:sldId id="281" r:id="rId25"/>
    <p:sldId id="282" r:id="rId26"/>
    <p:sldId id="286" r:id="rId27"/>
    <p:sldId id="288" r:id="rId28"/>
    <p:sldId id="287" r:id="rId29"/>
    <p:sldId id="289" r:id="rId30"/>
    <p:sldId id="290" r:id="rId31"/>
    <p:sldId id="291" r:id="rId32"/>
    <p:sldId id="292" r:id="rId33"/>
    <p:sldId id="300" r:id="rId34"/>
    <p:sldId id="312" r:id="rId35"/>
    <p:sldId id="293" r:id="rId36"/>
    <p:sldId id="294" r:id="rId37"/>
    <p:sldId id="295" r:id="rId38"/>
    <p:sldId id="296" r:id="rId39"/>
    <p:sldId id="297" r:id="rId40"/>
    <p:sldId id="299" r:id="rId41"/>
    <p:sldId id="301" r:id="rId42"/>
    <p:sldId id="324" r:id="rId43"/>
    <p:sldId id="302" r:id="rId44"/>
    <p:sldId id="298" r:id="rId45"/>
    <p:sldId id="303" r:id="rId46"/>
    <p:sldId id="304" r:id="rId47"/>
    <p:sldId id="305" r:id="rId48"/>
    <p:sldId id="307" r:id="rId49"/>
    <p:sldId id="306" r:id="rId50"/>
    <p:sldId id="308" r:id="rId51"/>
    <p:sldId id="309" r:id="rId52"/>
    <p:sldId id="310" r:id="rId53"/>
    <p:sldId id="311" r:id="rId54"/>
    <p:sldId id="313" r:id="rId55"/>
    <p:sldId id="314" r:id="rId56"/>
    <p:sldId id="323" r:id="rId57"/>
    <p:sldId id="315" r:id="rId58"/>
    <p:sldId id="316" r:id="rId59"/>
    <p:sldId id="317" r:id="rId60"/>
    <p:sldId id="318" r:id="rId61"/>
    <p:sldId id="319" r:id="rId62"/>
    <p:sldId id="320" r:id="rId63"/>
    <p:sldId id="322" r:id="rId64"/>
    <p:sldId id="256"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7"/>
    <p:restoredTop sz="96327"/>
  </p:normalViewPr>
  <p:slideViewPr>
    <p:cSldViewPr snapToGrid="0">
      <p:cViewPr varScale="1">
        <p:scale>
          <a:sx n="123" d="100"/>
          <a:sy n="123" d="100"/>
        </p:scale>
        <p:origin x="344"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iagrams/_rels/data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svg"/><Relationship Id="rId1" Type="http://schemas.openxmlformats.org/officeDocument/2006/relationships/image" Target="../media/image42.png"/><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svg"/></Relationships>
</file>

<file path=ppt/diagrams/_rels/data3.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svg"/><Relationship Id="rId1" Type="http://schemas.openxmlformats.org/officeDocument/2006/relationships/image" Target="../media/image59.png"/><Relationship Id="rId6" Type="http://schemas.openxmlformats.org/officeDocument/2006/relationships/image" Target="../media/image64.svg"/><Relationship Id="rId5" Type="http://schemas.openxmlformats.org/officeDocument/2006/relationships/image" Target="../media/image63.png"/><Relationship Id="rId10" Type="http://schemas.openxmlformats.org/officeDocument/2006/relationships/image" Target="../media/image68.svg"/><Relationship Id="rId4" Type="http://schemas.openxmlformats.org/officeDocument/2006/relationships/image" Target="../media/image62.svg"/><Relationship Id="rId9" Type="http://schemas.openxmlformats.org/officeDocument/2006/relationships/image" Target="../media/image67.png"/></Relationships>
</file>

<file path=ppt/diagrams/_rels/drawing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svg"/><Relationship Id="rId1" Type="http://schemas.openxmlformats.org/officeDocument/2006/relationships/image" Target="../media/image42.png"/><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svg"/></Relationships>
</file>

<file path=ppt/diagrams/_rels/drawing3.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svg"/><Relationship Id="rId1" Type="http://schemas.openxmlformats.org/officeDocument/2006/relationships/image" Target="../media/image59.png"/><Relationship Id="rId6" Type="http://schemas.openxmlformats.org/officeDocument/2006/relationships/image" Target="../media/image64.svg"/><Relationship Id="rId5" Type="http://schemas.openxmlformats.org/officeDocument/2006/relationships/image" Target="../media/image63.png"/><Relationship Id="rId10" Type="http://schemas.openxmlformats.org/officeDocument/2006/relationships/image" Target="../media/image68.svg"/><Relationship Id="rId4" Type="http://schemas.openxmlformats.org/officeDocument/2006/relationships/image" Target="../media/image62.svg"/><Relationship Id="rId9" Type="http://schemas.openxmlformats.org/officeDocument/2006/relationships/image" Target="../media/image67.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EC282ED-C671-4570-82EE-E5EEDF169F7A}"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en-US"/>
        </a:p>
      </dgm:t>
    </dgm:pt>
    <dgm:pt modelId="{3E1D1097-A8F6-4790-8D7E-B61A252BC33F}">
      <dgm:prSet/>
      <dgm:spPr/>
      <dgm:t>
        <a:bodyPr/>
        <a:lstStyle/>
        <a:p>
          <a:r>
            <a:rPr lang="en-US" dirty="0"/>
            <a:t>Low Effort, High Impact</a:t>
          </a:r>
        </a:p>
      </dgm:t>
    </dgm:pt>
    <dgm:pt modelId="{E089819F-F8E0-4C28-B5D6-1DB8543E94FD}" type="parTrans" cxnId="{90244619-0206-4CF6-BE02-47A0921E0DDA}">
      <dgm:prSet/>
      <dgm:spPr/>
      <dgm:t>
        <a:bodyPr/>
        <a:lstStyle/>
        <a:p>
          <a:endParaRPr lang="en-US"/>
        </a:p>
      </dgm:t>
    </dgm:pt>
    <dgm:pt modelId="{F093777D-0B68-4598-A373-D4E92B0DF3AD}" type="sibTrans" cxnId="{90244619-0206-4CF6-BE02-47A0921E0DDA}">
      <dgm:prSet/>
      <dgm:spPr/>
      <dgm:t>
        <a:bodyPr/>
        <a:lstStyle/>
        <a:p>
          <a:endParaRPr lang="en-US"/>
        </a:p>
      </dgm:t>
    </dgm:pt>
    <dgm:pt modelId="{FD0953F4-28E9-4557-BB8F-84689C42FD35}">
      <dgm:prSet/>
      <dgm:spPr/>
      <dgm:t>
        <a:bodyPr/>
        <a:lstStyle/>
        <a:p>
          <a:r>
            <a:rPr lang="en-US"/>
            <a:t>Sonic Identity</a:t>
          </a:r>
        </a:p>
      </dgm:t>
    </dgm:pt>
    <dgm:pt modelId="{770E4BDB-5C24-4775-B638-F35692E5BDB1}" type="parTrans" cxnId="{E00A7D56-8EF3-4133-A7FC-E1A03EF72B28}">
      <dgm:prSet/>
      <dgm:spPr/>
      <dgm:t>
        <a:bodyPr/>
        <a:lstStyle/>
        <a:p>
          <a:endParaRPr lang="en-US"/>
        </a:p>
      </dgm:t>
    </dgm:pt>
    <dgm:pt modelId="{49B1BA8F-453F-4523-8109-D6C0BD3AE036}" type="sibTrans" cxnId="{E00A7D56-8EF3-4133-A7FC-E1A03EF72B28}">
      <dgm:prSet/>
      <dgm:spPr/>
      <dgm:t>
        <a:bodyPr/>
        <a:lstStyle/>
        <a:p>
          <a:endParaRPr lang="en-US"/>
        </a:p>
      </dgm:t>
    </dgm:pt>
    <dgm:pt modelId="{404DFC22-27DC-4EB8-8E79-E7C9730C19D6}">
      <dgm:prSet/>
      <dgm:spPr/>
      <dgm:t>
        <a:bodyPr/>
        <a:lstStyle/>
        <a:p>
          <a:r>
            <a:rPr lang="en-US" dirty="0"/>
            <a:t>Conveys gameplay information</a:t>
          </a:r>
        </a:p>
      </dgm:t>
    </dgm:pt>
    <dgm:pt modelId="{5BF15637-E254-4807-B003-85C8547ECEB0}" type="parTrans" cxnId="{5EF1C76E-C525-4793-A1F4-CD8F4FE8EA36}">
      <dgm:prSet/>
      <dgm:spPr/>
      <dgm:t>
        <a:bodyPr/>
        <a:lstStyle/>
        <a:p>
          <a:endParaRPr lang="en-US"/>
        </a:p>
      </dgm:t>
    </dgm:pt>
    <dgm:pt modelId="{33A5F84F-C195-425F-92E9-0A97022EE63F}" type="sibTrans" cxnId="{5EF1C76E-C525-4793-A1F4-CD8F4FE8EA36}">
      <dgm:prSet/>
      <dgm:spPr/>
      <dgm:t>
        <a:bodyPr/>
        <a:lstStyle/>
        <a:p>
          <a:endParaRPr lang="en-US"/>
        </a:p>
      </dgm:t>
    </dgm:pt>
    <dgm:pt modelId="{143981D4-87D7-4197-B1FA-73C09FAB8BC2}">
      <dgm:prSet/>
      <dgm:spPr/>
      <dgm:t>
        <a:bodyPr/>
        <a:lstStyle/>
        <a:p>
          <a:r>
            <a:rPr lang="en-US"/>
            <a:t>User retention &amp; returning users</a:t>
          </a:r>
        </a:p>
      </dgm:t>
    </dgm:pt>
    <dgm:pt modelId="{C420F384-EA58-4D6F-9912-0B95317121EA}" type="parTrans" cxnId="{67BD7F41-B3C3-4BC3-8803-FFF4320CE83A}">
      <dgm:prSet/>
      <dgm:spPr/>
      <dgm:t>
        <a:bodyPr/>
        <a:lstStyle/>
        <a:p>
          <a:endParaRPr lang="en-US"/>
        </a:p>
      </dgm:t>
    </dgm:pt>
    <dgm:pt modelId="{881B232D-B834-4A2F-925F-1122257E8E64}" type="sibTrans" cxnId="{67BD7F41-B3C3-4BC3-8803-FFF4320CE83A}">
      <dgm:prSet/>
      <dgm:spPr/>
      <dgm:t>
        <a:bodyPr/>
        <a:lstStyle/>
        <a:p>
          <a:endParaRPr lang="en-US"/>
        </a:p>
      </dgm:t>
    </dgm:pt>
    <dgm:pt modelId="{AF6CA032-2184-45E9-B3F1-435EF4463D9A}">
      <dgm:prSet/>
      <dgm:spPr/>
      <dgm:t>
        <a:bodyPr/>
        <a:lstStyle/>
        <a:p>
          <a:r>
            <a:rPr lang="en-US"/>
            <a:t>Extra revenue</a:t>
          </a:r>
        </a:p>
      </dgm:t>
    </dgm:pt>
    <dgm:pt modelId="{969A9FAB-16DC-46B6-99B3-0DCBB8F9A058}" type="parTrans" cxnId="{E63D0D2D-7612-40E3-A197-1226B6FE8463}">
      <dgm:prSet/>
      <dgm:spPr/>
      <dgm:t>
        <a:bodyPr/>
        <a:lstStyle/>
        <a:p>
          <a:endParaRPr lang="en-US"/>
        </a:p>
      </dgm:t>
    </dgm:pt>
    <dgm:pt modelId="{8D80EB6A-E62F-4304-B3FC-9878B498689E}" type="sibTrans" cxnId="{E63D0D2D-7612-40E3-A197-1226B6FE8463}">
      <dgm:prSet/>
      <dgm:spPr/>
      <dgm:t>
        <a:bodyPr/>
        <a:lstStyle/>
        <a:p>
          <a:endParaRPr lang="en-US"/>
        </a:p>
      </dgm:t>
    </dgm:pt>
    <dgm:pt modelId="{F43E26FC-36B8-4512-B564-D1D3C2BB96B7}">
      <dgm:prSet/>
      <dgm:spPr/>
      <dgm:t>
        <a:bodyPr/>
        <a:lstStyle/>
        <a:p>
          <a:r>
            <a:rPr lang="en-US"/>
            <a:t>Localisation</a:t>
          </a:r>
        </a:p>
      </dgm:t>
    </dgm:pt>
    <dgm:pt modelId="{DC5640AB-1DF7-4600-B3E4-E461EB80178B}" type="parTrans" cxnId="{4AE4D7F5-BB1D-4546-8E0C-15BAD6064FC3}">
      <dgm:prSet/>
      <dgm:spPr/>
      <dgm:t>
        <a:bodyPr/>
        <a:lstStyle/>
        <a:p>
          <a:endParaRPr lang="en-US"/>
        </a:p>
      </dgm:t>
    </dgm:pt>
    <dgm:pt modelId="{2F78F8AD-50F6-4BE4-92AD-E9D79E4B17CB}" type="sibTrans" cxnId="{4AE4D7F5-BB1D-4546-8E0C-15BAD6064FC3}">
      <dgm:prSet/>
      <dgm:spPr/>
      <dgm:t>
        <a:bodyPr/>
        <a:lstStyle/>
        <a:p>
          <a:endParaRPr lang="en-US"/>
        </a:p>
      </dgm:t>
    </dgm:pt>
    <dgm:pt modelId="{9F2DC36A-4FEF-4AA7-A2F8-708AC8EE2F8C}">
      <dgm:prSet/>
      <dgm:spPr/>
      <dgm:t>
        <a:bodyPr/>
        <a:lstStyle/>
        <a:p>
          <a:r>
            <a:rPr lang="en-US"/>
            <a:t>Accessibility</a:t>
          </a:r>
        </a:p>
      </dgm:t>
    </dgm:pt>
    <dgm:pt modelId="{802768CE-1D1A-4FAC-A9C2-8B9BF4756EF5}" type="parTrans" cxnId="{2AEFF224-6B76-46B4-B795-6B430BE0EF9A}">
      <dgm:prSet/>
      <dgm:spPr/>
      <dgm:t>
        <a:bodyPr/>
        <a:lstStyle/>
        <a:p>
          <a:endParaRPr lang="en-US"/>
        </a:p>
      </dgm:t>
    </dgm:pt>
    <dgm:pt modelId="{730258C5-3430-4BDD-BAD7-7C487F33D5CE}" type="sibTrans" cxnId="{2AEFF224-6B76-46B4-B795-6B430BE0EF9A}">
      <dgm:prSet/>
      <dgm:spPr/>
      <dgm:t>
        <a:bodyPr/>
        <a:lstStyle/>
        <a:p>
          <a:endParaRPr lang="en-US"/>
        </a:p>
      </dgm:t>
    </dgm:pt>
    <dgm:pt modelId="{7870F62F-94DD-4D82-99CC-3E4CC4C9FBCB}">
      <dgm:prSet/>
      <dgm:spPr/>
      <dgm:t>
        <a:bodyPr/>
        <a:lstStyle/>
        <a:p>
          <a:r>
            <a:rPr lang="en-US"/>
            <a:t>Audio Ads</a:t>
          </a:r>
        </a:p>
      </dgm:t>
    </dgm:pt>
    <dgm:pt modelId="{E58E7C59-77F5-46D2-977A-B502DC4B53E1}" type="parTrans" cxnId="{FB709167-7F56-4163-9258-C9F9F1F14F1E}">
      <dgm:prSet/>
      <dgm:spPr/>
      <dgm:t>
        <a:bodyPr/>
        <a:lstStyle/>
        <a:p>
          <a:endParaRPr lang="en-US"/>
        </a:p>
      </dgm:t>
    </dgm:pt>
    <dgm:pt modelId="{E0D8E6BE-9676-4028-8548-FFDDD6240CEC}" type="sibTrans" cxnId="{FB709167-7F56-4163-9258-C9F9F1F14F1E}">
      <dgm:prSet/>
      <dgm:spPr/>
      <dgm:t>
        <a:bodyPr/>
        <a:lstStyle/>
        <a:p>
          <a:endParaRPr lang="en-US"/>
        </a:p>
      </dgm:t>
    </dgm:pt>
    <dgm:pt modelId="{B16214CD-288E-401B-8CEB-3091DA3E2F42}">
      <dgm:prSet/>
      <dgm:spPr/>
      <dgm:t>
        <a:bodyPr/>
        <a:lstStyle/>
        <a:p>
          <a:r>
            <a:rPr lang="en-US"/>
            <a:t>A world beyond the game</a:t>
          </a:r>
        </a:p>
      </dgm:t>
    </dgm:pt>
    <dgm:pt modelId="{5AA93F6A-67D9-4A99-9880-DDB565B36219}" type="parTrans" cxnId="{C613C1B6-A7DB-493F-8A23-7659451597EF}">
      <dgm:prSet/>
      <dgm:spPr/>
      <dgm:t>
        <a:bodyPr/>
        <a:lstStyle/>
        <a:p>
          <a:endParaRPr lang="en-US"/>
        </a:p>
      </dgm:t>
    </dgm:pt>
    <dgm:pt modelId="{BC4898F9-4A71-4D21-95C8-CFE580871E6E}" type="sibTrans" cxnId="{C613C1B6-A7DB-493F-8A23-7659451597EF}">
      <dgm:prSet/>
      <dgm:spPr/>
      <dgm:t>
        <a:bodyPr/>
        <a:lstStyle/>
        <a:p>
          <a:endParaRPr lang="en-US"/>
        </a:p>
      </dgm:t>
    </dgm:pt>
    <dgm:pt modelId="{1DBCF1F2-9511-0848-AD7D-F0AA64DB9EBB}" type="pres">
      <dgm:prSet presAssocID="{4EC282ED-C671-4570-82EE-E5EEDF169F7A}" presName="diagram" presStyleCnt="0">
        <dgm:presLayoutVars>
          <dgm:dir/>
          <dgm:resizeHandles val="exact"/>
        </dgm:presLayoutVars>
      </dgm:prSet>
      <dgm:spPr/>
    </dgm:pt>
    <dgm:pt modelId="{1EA4EF86-36B1-944D-AF22-84081C9EBD2D}" type="pres">
      <dgm:prSet presAssocID="{3E1D1097-A8F6-4790-8D7E-B61A252BC33F}" presName="node" presStyleLbl="node1" presStyleIdx="0" presStyleCnt="9">
        <dgm:presLayoutVars>
          <dgm:bulletEnabled val="1"/>
        </dgm:presLayoutVars>
      </dgm:prSet>
      <dgm:spPr/>
    </dgm:pt>
    <dgm:pt modelId="{689B3020-FB58-ED4D-BACB-C1976221568D}" type="pres">
      <dgm:prSet presAssocID="{F093777D-0B68-4598-A373-D4E92B0DF3AD}" presName="sibTrans" presStyleCnt="0"/>
      <dgm:spPr/>
    </dgm:pt>
    <dgm:pt modelId="{2F6E0A17-05FC-DB4E-BE7C-2DB1B1821D6B}" type="pres">
      <dgm:prSet presAssocID="{FD0953F4-28E9-4557-BB8F-84689C42FD35}" presName="node" presStyleLbl="node1" presStyleIdx="1" presStyleCnt="9">
        <dgm:presLayoutVars>
          <dgm:bulletEnabled val="1"/>
        </dgm:presLayoutVars>
      </dgm:prSet>
      <dgm:spPr/>
    </dgm:pt>
    <dgm:pt modelId="{65AEC23A-CD0C-E549-8386-67FE7632F17F}" type="pres">
      <dgm:prSet presAssocID="{49B1BA8F-453F-4523-8109-D6C0BD3AE036}" presName="sibTrans" presStyleCnt="0"/>
      <dgm:spPr/>
    </dgm:pt>
    <dgm:pt modelId="{D2BD83B3-6AC8-1E46-90E8-F1593C217410}" type="pres">
      <dgm:prSet presAssocID="{404DFC22-27DC-4EB8-8E79-E7C9730C19D6}" presName="node" presStyleLbl="node1" presStyleIdx="2" presStyleCnt="9">
        <dgm:presLayoutVars>
          <dgm:bulletEnabled val="1"/>
        </dgm:presLayoutVars>
      </dgm:prSet>
      <dgm:spPr/>
    </dgm:pt>
    <dgm:pt modelId="{9968D8CF-8676-9047-BDF5-D7382FAAA2B8}" type="pres">
      <dgm:prSet presAssocID="{33A5F84F-C195-425F-92E9-0A97022EE63F}" presName="sibTrans" presStyleCnt="0"/>
      <dgm:spPr/>
    </dgm:pt>
    <dgm:pt modelId="{11421079-B439-D642-9B29-B9FD9F4D3D63}" type="pres">
      <dgm:prSet presAssocID="{143981D4-87D7-4197-B1FA-73C09FAB8BC2}" presName="node" presStyleLbl="node1" presStyleIdx="3" presStyleCnt="9">
        <dgm:presLayoutVars>
          <dgm:bulletEnabled val="1"/>
        </dgm:presLayoutVars>
      </dgm:prSet>
      <dgm:spPr/>
    </dgm:pt>
    <dgm:pt modelId="{D95A17A5-A18F-0544-A00B-83A18B50A11E}" type="pres">
      <dgm:prSet presAssocID="{881B232D-B834-4A2F-925F-1122257E8E64}" presName="sibTrans" presStyleCnt="0"/>
      <dgm:spPr/>
    </dgm:pt>
    <dgm:pt modelId="{A5BF8ED2-E303-1E44-912E-DA7E6821918B}" type="pres">
      <dgm:prSet presAssocID="{AF6CA032-2184-45E9-B3F1-435EF4463D9A}" presName="node" presStyleLbl="node1" presStyleIdx="4" presStyleCnt="9">
        <dgm:presLayoutVars>
          <dgm:bulletEnabled val="1"/>
        </dgm:presLayoutVars>
      </dgm:prSet>
      <dgm:spPr/>
    </dgm:pt>
    <dgm:pt modelId="{E8A68FD6-7CC5-734E-B1D5-005AEE2D7873}" type="pres">
      <dgm:prSet presAssocID="{8D80EB6A-E62F-4304-B3FC-9878B498689E}" presName="sibTrans" presStyleCnt="0"/>
      <dgm:spPr/>
    </dgm:pt>
    <dgm:pt modelId="{119F80C9-2B6B-C84F-8B0D-9144AA25BD30}" type="pres">
      <dgm:prSet presAssocID="{F43E26FC-36B8-4512-B564-D1D3C2BB96B7}" presName="node" presStyleLbl="node1" presStyleIdx="5" presStyleCnt="9">
        <dgm:presLayoutVars>
          <dgm:bulletEnabled val="1"/>
        </dgm:presLayoutVars>
      </dgm:prSet>
      <dgm:spPr/>
    </dgm:pt>
    <dgm:pt modelId="{B75A0D23-7B5C-5E4F-9942-3B81035C08BA}" type="pres">
      <dgm:prSet presAssocID="{2F78F8AD-50F6-4BE4-92AD-E9D79E4B17CB}" presName="sibTrans" presStyleCnt="0"/>
      <dgm:spPr/>
    </dgm:pt>
    <dgm:pt modelId="{F9078FBB-3DF3-C442-BE61-02B8223CD359}" type="pres">
      <dgm:prSet presAssocID="{9F2DC36A-4FEF-4AA7-A2F8-708AC8EE2F8C}" presName="node" presStyleLbl="node1" presStyleIdx="6" presStyleCnt="9">
        <dgm:presLayoutVars>
          <dgm:bulletEnabled val="1"/>
        </dgm:presLayoutVars>
      </dgm:prSet>
      <dgm:spPr/>
    </dgm:pt>
    <dgm:pt modelId="{071C20DD-02A4-DC49-A6E4-6057F4498C17}" type="pres">
      <dgm:prSet presAssocID="{730258C5-3430-4BDD-BAD7-7C487F33D5CE}" presName="sibTrans" presStyleCnt="0"/>
      <dgm:spPr/>
    </dgm:pt>
    <dgm:pt modelId="{8344A3BF-9AE9-7A48-9026-1B237F704C5B}" type="pres">
      <dgm:prSet presAssocID="{7870F62F-94DD-4D82-99CC-3E4CC4C9FBCB}" presName="node" presStyleLbl="node1" presStyleIdx="7" presStyleCnt="9">
        <dgm:presLayoutVars>
          <dgm:bulletEnabled val="1"/>
        </dgm:presLayoutVars>
      </dgm:prSet>
      <dgm:spPr/>
    </dgm:pt>
    <dgm:pt modelId="{9C056117-4ACE-8D4D-94C0-34AF7AA7EB8A}" type="pres">
      <dgm:prSet presAssocID="{E0D8E6BE-9676-4028-8548-FFDDD6240CEC}" presName="sibTrans" presStyleCnt="0"/>
      <dgm:spPr/>
    </dgm:pt>
    <dgm:pt modelId="{FD638A0D-280E-4544-A8FA-70111F348F24}" type="pres">
      <dgm:prSet presAssocID="{B16214CD-288E-401B-8CEB-3091DA3E2F42}" presName="node" presStyleLbl="node1" presStyleIdx="8" presStyleCnt="9">
        <dgm:presLayoutVars>
          <dgm:bulletEnabled val="1"/>
        </dgm:presLayoutVars>
      </dgm:prSet>
      <dgm:spPr/>
    </dgm:pt>
  </dgm:ptLst>
  <dgm:cxnLst>
    <dgm:cxn modelId="{90244619-0206-4CF6-BE02-47A0921E0DDA}" srcId="{4EC282ED-C671-4570-82EE-E5EEDF169F7A}" destId="{3E1D1097-A8F6-4790-8D7E-B61A252BC33F}" srcOrd="0" destOrd="0" parTransId="{E089819F-F8E0-4C28-B5D6-1DB8543E94FD}" sibTransId="{F093777D-0B68-4598-A373-D4E92B0DF3AD}"/>
    <dgm:cxn modelId="{2AEFF224-6B76-46B4-B795-6B430BE0EF9A}" srcId="{4EC282ED-C671-4570-82EE-E5EEDF169F7A}" destId="{9F2DC36A-4FEF-4AA7-A2F8-708AC8EE2F8C}" srcOrd="6" destOrd="0" parTransId="{802768CE-1D1A-4FAC-A9C2-8B9BF4756EF5}" sibTransId="{730258C5-3430-4BDD-BAD7-7C487F33D5CE}"/>
    <dgm:cxn modelId="{E63D0D2D-7612-40E3-A197-1226B6FE8463}" srcId="{4EC282ED-C671-4570-82EE-E5EEDF169F7A}" destId="{AF6CA032-2184-45E9-B3F1-435EF4463D9A}" srcOrd="4" destOrd="0" parTransId="{969A9FAB-16DC-46B6-99B3-0DCBB8F9A058}" sibTransId="{8D80EB6A-E62F-4304-B3FC-9878B498689E}"/>
    <dgm:cxn modelId="{C774A640-C77C-1243-9487-6019512DEA03}" type="presOf" srcId="{404DFC22-27DC-4EB8-8E79-E7C9730C19D6}" destId="{D2BD83B3-6AC8-1E46-90E8-F1593C217410}" srcOrd="0" destOrd="0" presId="urn:microsoft.com/office/officeart/2005/8/layout/default"/>
    <dgm:cxn modelId="{08147041-8106-6C40-902C-560C81DFA5D9}" type="presOf" srcId="{3E1D1097-A8F6-4790-8D7E-B61A252BC33F}" destId="{1EA4EF86-36B1-944D-AF22-84081C9EBD2D}" srcOrd="0" destOrd="0" presId="urn:microsoft.com/office/officeart/2005/8/layout/default"/>
    <dgm:cxn modelId="{67BD7F41-B3C3-4BC3-8803-FFF4320CE83A}" srcId="{4EC282ED-C671-4570-82EE-E5EEDF169F7A}" destId="{143981D4-87D7-4197-B1FA-73C09FAB8BC2}" srcOrd="3" destOrd="0" parTransId="{C420F384-EA58-4D6F-9912-0B95317121EA}" sibTransId="{881B232D-B834-4A2F-925F-1122257E8E64}"/>
    <dgm:cxn modelId="{2B345B4D-A4A8-CB4A-BED4-DC5FAF33B63F}" type="presOf" srcId="{9F2DC36A-4FEF-4AA7-A2F8-708AC8EE2F8C}" destId="{F9078FBB-3DF3-C442-BE61-02B8223CD359}" srcOrd="0" destOrd="0" presId="urn:microsoft.com/office/officeart/2005/8/layout/default"/>
    <dgm:cxn modelId="{E00A7D56-8EF3-4133-A7FC-E1A03EF72B28}" srcId="{4EC282ED-C671-4570-82EE-E5EEDF169F7A}" destId="{FD0953F4-28E9-4557-BB8F-84689C42FD35}" srcOrd="1" destOrd="0" parTransId="{770E4BDB-5C24-4775-B638-F35692E5BDB1}" sibTransId="{49B1BA8F-453F-4523-8109-D6C0BD3AE036}"/>
    <dgm:cxn modelId="{16C9125C-7E25-714D-A4DB-956AB2009A3A}" type="presOf" srcId="{143981D4-87D7-4197-B1FA-73C09FAB8BC2}" destId="{11421079-B439-D642-9B29-B9FD9F4D3D63}" srcOrd="0" destOrd="0" presId="urn:microsoft.com/office/officeart/2005/8/layout/default"/>
    <dgm:cxn modelId="{FB709167-7F56-4163-9258-C9F9F1F14F1E}" srcId="{4EC282ED-C671-4570-82EE-E5EEDF169F7A}" destId="{7870F62F-94DD-4D82-99CC-3E4CC4C9FBCB}" srcOrd="7" destOrd="0" parTransId="{E58E7C59-77F5-46D2-977A-B502DC4B53E1}" sibTransId="{E0D8E6BE-9676-4028-8548-FFDDD6240CEC}"/>
    <dgm:cxn modelId="{9DA4896E-9462-EE42-9558-0831CFD7D4A5}" type="presOf" srcId="{4EC282ED-C671-4570-82EE-E5EEDF169F7A}" destId="{1DBCF1F2-9511-0848-AD7D-F0AA64DB9EBB}" srcOrd="0" destOrd="0" presId="urn:microsoft.com/office/officeart/2005/8/layout/default"/>
    <dgm:cxn modelId="{5EF1C76E-C525-4793-A1F4-CD8F4FE8EA36}" srcId="{4EC282ED-C671-4570-82EE-E5EEDF169F7A}" destId="{404DFC22-27DC-4EB8-8E79-E7C9730C19D6}" srcOrd="2" destOrd="0" parTransId="{5BF15637-E254-4807-B003-85C8547ECEB0}" sibTransId="{33A5F84F-C195-425F-92E9-0A97022EE63F}"/>
    <dgm:cxn modelId="{2669BB7C-A761-0047-9ED8-408BDC731BE7}" type="presOf" srcId="{7870F62F-94DD-4D82-99CC-3E4CC4C9FBCB}" destId="{8344A3BF-9AE9-7A48-9026-1B237F704C5B}" srcOrd="0" destOrd="0" presId="urn:microsoft.com/office/officeart/2005/8/layout/default"/>
    <dgm:cxn modelId="{146CBA91-4AAF-4648-84EB-52B582C37CC5}" type="presOf" srcId="{FD0953F4-28E9-4557-BB8F-84689C42FD35}" destId="{2F6E0A17-05FC-DB4E-BE7C-2DB1B1821D6B}" srcOrd="0" destOrd="0" presId="urn:microsoft.com/office/officeart/2005/8/layout/default"/>
    <dgm:cxn modelId="{FD8C1AB1-EA13-6C49-883C-FE88B2BA9245}" type="presOf" srcId="{B16214CD-288E-401B-8CEB-3091DA3E2F42}" destId="{FD638A0D-280E-4544-A8FA-70111F348F24}" srcOrd="0" destOrd="0" presId="urn:microsoft.com/office/officeart/2005/8/layout/default"/>
    <dgm:cxn modelId="{C613C1B6-A7DB-493F-8A23-7659451597EF}" srcId="{4EC282ED-C671-4570-82EE-E5EEDF169F7A}" destId="{B16214CD-288E-401B-8CEB-3091DA3E2F42}" srcOrd="8" destOrd="0" parTransId="{5AA93F6A-67D9-4A99-9880-DDB565B36219}" sibTransId="{BC4898F9-4A71-4D21-95C8-CFE580871E6E}"/>
    <dgm:cxn modelId="{5E8E8EE1-05B9-084C-AC9B-54263E8950F5}" type="presOf" srcId="{AF6CA032-2184-45E9-B3F1-435EF4463D9A}" destId="{A5BF8ED2-E303-1E44-912E-DA7E6821918B}" srcOrd="0" destOrd="0" presId="urn:microsoft.com/office/officeart/2005/8/layout/default"/>
    <dgm:cxn modelId="{4AE4D7F5-BB1D-4546-8E0C-15BAD6064FC3}" srcId="{4EC282ED-C671-4570-82EE-E5EEDF169F7A}" destId="{F43E26FC-36B8-4512-B564-D1D3C2BB96B7}" srcOrd="5" destOrd="0" parTransId="{DC5640AB-1DF7-4600-B3E4-E461EB80178B}" sibTransId="{2F78F8AD-50F6-4BE4-92AD-E9D79E4B17CB}"/>
    <dgm:cxn modelId="{D4D2A8FD-C55E-2841-8575-1CAE2E254FBF}" type="presOf" srcId="{F43E26FC-36B8-4512-B564-D1D3C2BB96B7}" destId="{119F80C9-2B6B-C84F-8B0D-9144AA25BD30}" srcOrd="0" destOrd="0" presId="urn:microsoft.com/office/officeart/2005/8/layout/default"/>
    <dgm:cxn modelId="{49EA712A-D8E1-4940-9369-9E904424FF2D}" type="presParOf" srcId="{1DBCF1F2-9511-0848-AD7D-F0AA64DB9EBB}" destId="{1EA4EF86-36B1-944D-AF22-84081C9EBD2D}" srcOrd="0" destOrd="0" presId="urn:microsoft.com/office/officeart/2005/8/layout/default"/>
    <dgm:cxn modelId="{4999B128-6A25-0642-BA50-B2C54B03CDB1}" type="presParOf" srcId="{1DBCF1F2-9511-0848-AD7D-F0AA64DB9EBB}" destId="{689B3020-FB58-ED4D-BACB-C1976221568D}" srcOrd="1" destOrd="0" presId="urn:microsoft.com/office/officeart/2005/8/layout/default"/>
    <dgm:cxn modelId="{6E26B5C0-79B7-9942-854C-F9095196E84E}" type="presParOf" srcId="{1DBCF1F2-9511-0848-AD7D-F0AA64DB9EBB}" destId="{2F6E0A17-05FC-DB4E-BE7C-2DB1B1821D6B}" srcOrd="2" destOrd="0" presId="urn:microsoft.com/office/officeart/2005/8/layout/default"/>
    <dgm:cxn modelId="{D81C234E-1999-9849-BD67-977B1698E495}" type="presParOf" srcId="{1DBCF1F2-9511-0848-AD7D-F0AA64DB9EBB}" destId="{65AEC23A-CD0C-E549-8386-67FE7632F17F}" srcOrd="3" destOrd="0" presId="urn:microsoft.com/office/officeart/2005/8/layout/default"/>
    <dgm:cxn modelId="{0B22152B-8C7D-2941-A197-C67E5C9BFE8D}" type="presParOf" srcId="{1DBCF1F2-9511-0848-AD7D-F0AA64DB9EBB}" destId="{D2BD83B3-6AC8-1E46-90E8-F1593C217410}" srcOrd="4" destOrd="0" presId="urn:microsoft.com/office/officeart/2005/8/layout/default"/>
    <dgm:cxn modelId="{5D3E0E61-6232-BB46-9550-07B35E1548B7}" type="presParOf" srcId="{1DBCF1F2-9511-0848-AD7D-F0AA64DB9EBB}" destId="{9968D8CF-8676-9047-BDF5-D7382FAAA2B8}" srcOrd="5" destOrd="0" presId="urn:microsoft.com/office/officeart/2005/8/layout/default"/>
    <dgm:cxn modelId="{B9C19FA2-1A98-B04A-B004-5A465D6D285E}" type="presParOf" srcId="{1DBCF1F2-9511-0848-AD7D-F0AA64DB9EBB}" destId="{11421079-B439-D642-9B29-B9FD9F4D3D63}" srcOrd="6" destOrd="0" presId="urn:microsoft.com/office/officeart/2005/8/layout/default"/>
    <dgm:cxn modelId="{47939730-8AE4-AA49-B7DC-B05659E6FCB9}" type="presParOf" srcId="{1DBCF1F2-9511-0848-AD7D-F0AA64DB9EBB}" destId="{D95A17A5-A18F-0544-A00B-83A18B50A11E}" srcOrd="7" destOrd="0" presId="urn:microsoft.com/office/officeart/2005/8/layout/default"/>
    <dgm:cxn modelId="{B9909499-4623-C64A-8903-7B692D2E7CE5}" type="presParOf" srcId="{1DBCF1F2-9511-0848-AD7D-F0AA64DB9EBB}" destId="{A5BF8ED2-E303-1E44-912E-DA7E6821918B}" srcOrd="8" destOrd="0" presId="urn:microsoft.com/office/officeart/2005/8/layout/default"/>
    <dgm:cxn modelId="{63439678-550A-334E-932F-ACDAC1AD06BE}" type="presParOf" srcId="{1DBCF1F2-9511-0848-AD7D-F0AA64DB9EBB}" destId="{E8A68FD6-7CC5-734E-B1D5-005AEE2D7873}" srcOrd="9" destOrd="0" presId="urn:microsoft.com/office/officeart/2005/8/layout/default"/>
    <dgm:cxn modelId="{A2405819-0524-5543-99E0-BBD1E576B7D1}" type="presParOf" srcId="{1DBCF1F2-9511-0848-AD7D-F0AA64DB9EBB}" destId="{119F80C9-2B6B-C84F-8B0D-9144AA25BD30}" srcOrd="10" destOrd="0" presId="urn:microsoft.com/office/officeart/2005/8/layout/default"/>
    <dgm:cxn modelId="{7B3CEBBF-B9D3-B74E-80E2-0B34A21B09B6}" type="presParOf" srcId="{1DBCF1F2-9511-0848-AD7D-F0AA64DB9EBB}" destId="{B75A0D23-7B5C-5E4F-9942-3B81035C08BA}" srcOrd="11" destOrd="0" presId="urn:microsoft.com/office/officeart/2005/8/layout/default"/>
    <dgm:cxn modelId="{0DCCE59E-6894-D744-8DAE-EACA401934D7}" type="presParOf" srcId="{1DBCF1F2-9511-0848-AD7D-F0AA64DB9EBB}" destId="{F9078FBB-3DF3-C442-BE61-02B8223CD359}" srcOrd="12" destOrd="0" presId="urn:microsoft.com/office/officeart/2005/8/layout/default"/>
    <dgm:cxn modelId="{2A3E0472-9577-E047-8A15-EC53CBCE2764}" type="presParOf" srcId="{1DBCF1F2-9511-0848-AD7D-F0AA64DB9EBB}" destId="{071C20DD-02A4-DC49-A6E4-6057F4498C17}" srcOrd="13" destOrd="0" presId="urn:microsoft.com/office/officeart/2005/8/layout/default"/>
    <dgm:cxn modelId="{FCB570F6-9CE7-2C49-83DB-5669378B66DA}" type="presParOf" srcId="{1DBCF1F2-9511-0848-AD7D-F0AA64DB9EBB}" destId="{8344A3BF-9AE9-7A48-9026-1B237F704C5B}" srcOrd="14" destOrd="0" presId="urn:microsoft.com/office/officeart/2005/8/layout/default"/>
    <dgm:cxn modelId="{1D6AD2F1-F8F9-7445-ACA7-78E4CDF8B5D2}" type="presParOf" srcId="{1DBCF1F2-9511-0848-AD7D-F0AA64DB9EBB}" destId="{9C056117-4ACE-8D4D-94C0-34AF7AA7EB8A}" srcOrd="15" destOrd="0" presId="urn:microsoft.com/office/officeart/2005/8/layout/default"/>
    <dgm:cxn modelId="{564B4FE2-BB89-E24B-A5B2-5342CBA13267}" type="presParOf" srcId="{1DBCF1F2-9511-0848-AD7D-F0AA64DB9EBB}" destId="{FD638A0D-280E-4544-A8FA-70111F348F24}" srcOrd="1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AB9E2F1-DF5E-4436-A8A5-2347C292B074}"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50BC1AB4-6A91-4B44-B3CE-0B02BAFA5232}">
      <dgm:prSet/>
      <dgm:spPr/>
      <dgm:t>
        <a:bodyPr/>
        <a:lstStyle/>
        <a:p>
          <a:r>
            <a:rPr lang="en-US"/>
            <a:t>Short piece</a:t>
          </a:r>
        </a:p>
      </dgm:t>
    </dgm:pt>
    <dgm:pt modelId="{EFC16A96-58C1-47D1-B4C6-12E995898851}" type="parTrans" cxnId="{CD7A757A-9D9E-4751-89D3-5F9564ABE2C0}">
      <dgm:prSet/>
      <dgm:spPr/>
      <dgm:t>
        <a:bodyPr/>
        <a:lstStyle/>
        <a:p>
          <a:endParaRPr lang="en-US"/>
        </a:p>
      </dgm:t>
    </dgm:pt>
    <dgm:pt modelId="{267FA399-C73F-4DC4-8F00-F36EF1F44695}" type="sibTrans" cxnId="{CD7A757A-9D9E-4751-89D3-5F9564ABE2C0}">
      <dgm:prSet/>
      <dgm:spPr/>
      <dgm:t>
        <a:bodyPr/>
        <a:lstStyle/>
        <a:p>
          <a:endParaRPr lang="en-US"/>
        </a:p>
      </dgm:t>
    </dgm:pt>
    <dgm:pt modelId="{2DB87053-EBF7-4267-9B30-77268DFA554A}">
      <dgm:prSet/>
      <dgm:spPr/>
      <dgm:t>
        <a:bodyPr/>
        <a:lstStyle/>
        <a:p>
          <a:r>
            <a:rPr lang="en-US"/>
            <a:t>Delight and big moments in the game</a:t>
          </a:r>
        </a:p>
      </dgm:t>
    </dgm:pt>
    <dgm:pt modelId="{158D7829-CF0B-4997-A380-DB5CB9015A1E}" type="parTrans" cxnId="{4E890787-5E46-4774-B1F0-3DE3CF5CE40E}">
      <dgm:prSet/>
      <dgm:spPr/>
      <dgm:t>
        <a:bodyPr/>
        <a:lstStyle/>
        <a:p>
          <a:endParaRPr lang="en-US"/>
        </a:p>
      </dgm:t>
    </dgm:pt>
    <dgm:pt modelId="{FDD95562-5566-49F2-9D1B-6D138323A8AF}" type="sibTrans" cxnId="{4E890787-5E46-4774-B1F0-3DE3CF5CE40E}">
      <dgm:prSet/>
      <dgm:spPr/>
      <dgm:t>
        <a:bodyPr/>
        <a:lstStyle/>
        <a:p>
          <a:endParaRPr lang="en-US"/>
        </a:p>
      </dgm:t>
    </dgm:pt>
    <dgm:pt modelId="{431236BD-36E6-48B7-8014-AF63AF5E0A57}">
      <dgm:prSet/>
      <dgm:spPr/>
      <dgm:t>
        <a:bodyPr/>
        <a:lstStyle/>
        <a:p>
          <a:r>
            <a:rPr lang="en-US"/>
            <a:t>Sonic IP (such as using in Cypher)</a:t>
          </a:r>
        </a:p>
      </dgm:t>
    </dgm:pt>
    <dgm:pt modelId="{98CF30D9-9752-4CBB-807C-17C1F59EBC0A}" type="parTrans" cxnId="{281E2733-4783-4B7D-A337-3C8C5B58A5C4}">
      <dgm:prSet/>
      <dgm:spPr/>
      <dgm:t>
        <a:bodyPr/>
        <a:lstStyle/>
        <a:p>
          <a:endParaRPr lang="en-US"/>
        </a:p>
      </dgm:t>
    </dgm:pt>
    <dgm:pt modelId="{CC01B789-1496-409B-A0E4-0D536BA03D32}" type="sibTrans" cxnId="{281E2733-4783-4B7D-A337-3C8C5B58A5C4}">
      <dgm:prSet/>
      <dgm:spPr/>
      <dgm:t>
        <a:bodyPr/>
        <a:lstStyle/>
        <a:p>
          <a:endParaRPr lang="en-US"/>
        </a:p>
      </dgm:t>
    </dgm:pt>
    <dgm:pt modelId="{549DBDA4-44F4-459D-B1AC-C74B8D5F8040}" type="pres">
      <dgm:prSet presAssocID="{8AB9E2F1-DF5E-4436-A8A5-2347C292B074}" presName="root" presStyleCnt="0">
        <dgm:presLayoutVars>
          <dgm:dir/>
          <dgm:resizeHandles val="exact"/>
        </dgm:presLayoutVars>
      </dgm:prSet>
      <dgm:spPr/>
    </dgm:pt>
    <dgm:pt modelId="{743AD6A1-7E73-41BB-A948-78A06B679756}" type="pres">
      <dgm:prSet presAssocID="{50BC1AB4-6A91-4B44-B3CE-0B02BAFA5232}" presName="compNode" presStyleCnt="0"/>
      <dgm:spPr/>
    </dgm:pt>
    <dgm:pt modelId="{6041366C-121A-472B-91E2-68DBE75FD255}" type="pres">
      <dgm:prSet presAssocID="{50BC1AB4-6A91-4B44-B3CE-0B02BAFA5232}" presName="bgRect" presStyleLbl="bgShp" presStyleIdx="0" presStyleCnt="3"/>
      <dgm:spPr/>
    </dgm:pt>
    <dgm:pt modelId="{5E45C44C-E89D-4CE2-932D-5211FB379DBE}" type="pres">
      <dgm:prSet presAssocID="{50BC1AB4-6A91-4B44-B3CE-0B02BAFA5232}"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uzzle"/>
        </a:ext>
      </dgm:extLst>
    </dgm:pt>
    <dgm:pt modelId="{792BAD3C-9068-4618-93D5-37044A4BB437}" type="pres">
      <dgm:prSet presAssocID="{50BC1AB4-6A91-4B44-B3CE-0B02BAFA5232}" presName="spaceRect" presStyleCnt="0"/>
      <dgm:spPr/>
    </dgm:pt>
    <dgm:pt modelId="{6DAEF1E4-F720-478D-B6F8-48C16D6A0AFB}" type="pres">
      <dgm:prSet presAssocID="{50BC1AB4-6A91-4B44-B3CE-0B02BAFA5232}" presName="parTx" presStyleLbl="revTx" presStyleIdx="0" presStyleCnt="3">
        <dgm:presLayoutVars>
          <dgm:chMax val="0"/>
          <dgm:chPref val="0"/>
        </dgm:presLayoutVars>
      </dgm:prSet>
      <dgm:spPr/>
    </dgm:pt>
    <dgm:pt modelId="{CC22E73C-1333-412F-A38C-DDE22A9AFE0E}" type="pres">
      <dgm:prSet presAssocID="{267FA399-C73F-4DC4-8F00-F36EF1F44695}" presName="sibTrans" presStyleCnt="0"/>
      <dgm:spPr/>
    </dgm:pt>
    <dgm:pt modelId="{2E22B8D6-E747-4526-B1F5-4D33672846C6}" type="pres">
      <dgm:prSet presAssocID="{2DB87053-EBF7-4267-9B30-77268DFA554A}" presName="compNode" presStyleCnt="0"/>
      <dgm:spPr/>
    </dgm:pt>
    <dgm:pt modelId="{75CB53A2-7702-4DD3-88BA-9301BA8AB169}" type="pres">
      <dgm:prSet presAssocID="{2DB87053-EBF7-4267-9B30-77268DFA554A}" presName="bgRect" presStyleLbl="bgShp" presStyleIdx="1" presStyleCnt="3"/>
      <dgm:spPr/>
    </dgm:pt>
    <dgm:pt modelId="{291CCF4E-F958-4C91-A2D3-3B1F54E81A9A}" type="pres">
      <dgm:prSet presAssocID="{2DB87053-EBF7-4267-9B30-77268DFA554A}"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ame controller"/>
        </a:ext>
      </dgm:extLst>
    </dgm:pt>
    <dgm:pt modelId="{1E626B46-F8B8-4D1B-B43B-2A239D0D7D8E}" type="pres">
      <dgm:prSet presAssocID="{2DB87053-EBF7-4267-9B30-77268DFA554A}" presName="spaceRect" presStyleCnt="0"/>
      <dgm:spPr/>
    </dgm:pt>
    <dgm:pt modelId="{5329DC59-D531-498F-9DEC-593B764EECB7}" type="pres">
      <dgm:prSet presAssocID="{2DB87053-EBF7-4267-9B30-77268DFA554A}" presName="parTx" presStyleLbl="revTx" presStyleIdx="1" presStyleCnt="3">
        <dgm:presLayoutVars>
          <dgm:chMax val="0"/>
          <dgm:chPref val="0"/>
        </dgm:presLayoutVars>
      </dgm:prSet>
      <dgm:spPr/>
    </dgm:pt>
    <dgm:pt modelId="{615D6747-6439-4325-BF64-FECB204B5488}" type="pres">
      <dgm:prSet presAssocID="{FDD95562-5566-49F2-9D1B-6D138323A8AF}" presName="sibTrans" presStyleCnt="0"/>
      <dgm:spPr/>
    </dgm:pt>
    <dgm:pt modelId="{FD3CE296-B028-40E2-B511-7D9965D3053A}" type="pres">
      <dgm:prSet presAssocID="{431236BD-36E6-48B7-8014-AF63AF5E0A57}" presName="compNode" presStyleCnt="0"/>
      <dgm:spPr/>
    </dgm:pt>
    <dgm:pt modelId="{985CABDE-4961-436B-A465-EBE0DA7103CC}" type="pres">
      <dgm:prSet presAssocID="{431236BD-36E6-48B7-8014-AF63AF5E0A57}" presName="bgRect" presStyleLbl="bgShp" presStyleIdx="2" presStyleCnt="3"/>
      <dgm:spPr/>
    </dgm:pt>
    <dgm:pt modelId="{8758B9E9-2C5D-435B-92AA-E734782D22E9}" type="pres">
      <dgm:prSet presAssocID="{431236BD-36E6-48B7-8014-AF63AF5E0A57}"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Low Temperature"/>
        </a:ext>
      </dgm:extLst>
    </dgm:pt>
    <dgm:pt modelId="{3ABBA7E7-8D53-4D75-8C76-D20E4C37AB70}" type="pres">
      <dgm:prSet presAssocID="{431236BD-36E6-48B7-8014-AF63AF5E0A57}" presName="spaceRect" presStyleCnt="0"/>
      <dgm:spPr/>
    </dgm:pt>
    <dgm:pt modelId="{00158B6F-C539-4A7C-A751-84240A153B69}" type="pres">
      <dgm:prSet presAssocID="{431236BD-36E6-48B7-8014-AF63AF5E0A57}" presName="parTx" presStyleLbl="revTx" presStyleIdx="2" presStyleCnt="3">
        <dgm:presLayoutVars>
          <dgm:chMax val="0"/>
          <dgm:chPref val="0"/>
        </dgm:presLayoutVars>
      </dgm:prSet>
      <dgm:spPr/>
    </dgm:pt>
  </dgm:ptLst>
  <dgm:cxnLst>
    <dgm:cxn modelId="{9334A800-B45B-4556-A9FE-806E2AD5C887}" type="presOf" srcId="{8AB9E2F1-DF5E-4436-A8A5-2347C292B074}" destId="{549DBDA4-44F4-459D-B1AC-C74B8D5F8040}" srcOrd="0" destOrd="0" presId="urn:microsoft.com/office/officeart/2018/2/layout/IconVerticalSolidList"/>
    <dgm:cxn modelId="{281E2733-4783-4B7D-A337-3C8C5B58A5C4}" srcId="{8AB9E2F1-DF5E-4436-A8A5-2347C292B074}" destId="{431236BD-36E6-48B7-8014-AF63AF5E0A57}" srcOrd="2" destOrd="0" parTransId="{98CF30D9-9752-4CBB-807C-17C1F59EBC0A}" sibTransId="{CC01B789-1496-409B-A0E4-0D536BA03D32}"/>
    <dgm:cxn modelId="{F1A61F5A-76B8-45B5-959A-BB0CF8BAA2FC}" type="presOf" srcId="{431236BD-36E6-48B7-8014-AF63AF5E0A57}" destId="{00158B6F-C539-4A7C-A751-84240A153B69}" srcOrd="0" destOrd="0" presId="urn:microsoft.com/office/officeart/2018/2/layout/IconVerticalSolidList"/>
    <dgm:cxn modelId="{7A8D4B6A-7A6C-4698-98D6-0ED5A59EF535}" type="presOf" srcId="{2DB87053-EBF7-4267-9B30-77268DFA554A}" destId="{5329DC59-D531-498F-9DEC-593B764EECB7}" srcOrd="0" destOrd="0" presId="urn:microsoft.com/office/officeart/2018/2/layout/IconVerticalSolidList"/>
    <dgm:cxn modelId="{CD7A757A-9D9E-4751-89D3-5F9564ABE2C0}" srcId="{8AB9E2F1-DF5E-4436-A8A5-2347C292B074}" destId="{50BC1AB4-6A91-4B44-B3CE-0B02BAFA5232}" srcOrd="0" destOrd="0" parTransId="{EFC16A96-58C1-47D1-B4C6-12E995898851}" sibTransId="{267FA399-C73F-4DC4-8F00-F36EF1F44695}"/>
    <dgm:cxn modelId="{4E890787-5E46-4774-B1F0-3DE3CF5CE40E}" srcId="{8AB9E2F1-DF5E-4436-A8A5-2347C292B074}" destId="{2DB87053-EBF7-4267-9B30-77268DFA554A}" srcOrd="1" destOrd="0" parTransId="{158D7829-CF0B-4997-A380-DB5CB9015A1E}" sibTransId="{FDD95562-5566-49F2-9D1B-6D138323A8AF}"/>
    <dgm:cxn modelId="{2651BA92-824C-4984-9ACF-26026917411D}" type="presOf" srcId="{50BC1AB4-6A91-4B44-B3CE-0B02BAFA5232}" destId="{6DAEF1E4-F720-478D-B6F8-48C16D6A0AFB}" srcOrd="0" destOrd="0" presId="urn:microsoft.com/office/officeart/2018/2/layout/IconVerticalSolidList"/>
    <dgm:cxn modelId="{806A8398-B08E-4F14-8A23-325D96FFEA4B}" type="presParOf" srcId="{549DBDA4-44F4-459D-B1AC-C74B8D5F8040}" destId="{743AD6A1-7E73-41BB-A948-78A06B679756}" srcOrd="0" destOrd="0" presId="urn:microsoft.com/office/officeart/2018/2/layout/IconVerticalSolidList"/>
    <dgm:cxn modelId="{C75520CF-3589-4DA0-84D7-DB6602204696}" type="presParOf" srcId="{743AD6A1-7E73-41BB-A948-78A06B679756}" destId="{6041366C-121A-472B-91E2-68DBE75FD255}" srcOrd="0" destOrd="0" presId="urn:microsoft.com/office/officeart/2018/2/layout/IconVerticalSolidList"/>
    <dgm:cxn modelId="{D238B101-7F98-4518-9F9C-1D288CFA1846}" type="presParOf" srcId="{743AD6A1-7E73-41BB-A948-78A06B679756}" destId="{5E45C44C-E89D-4CE2-932D-5211FB379DBE}" srcOrd="1" destOrd="0" presId="urn:microsoft.com/office/officeart/2018/2/layout/IconVerticalSolidList"/>
    <dgm:cxn modelId="{581EE3ED-1C98-4CF6-8DCB-E9E04DA2573C}" type="presParOf" srcId="{743AD6A1-7E73-41BB-A948-78A06B679756}" destId="{792BAD3C-9068-4618-93D5-37044A4BB437}" srcOrd="2" destOrd="0" presId="urn:microsoft.com/office/officeart/2018/2/layout/IconVerticalSolidList"/>
    <dgm:cxn modelId="{074D5083-8717-4E36-90AE-C5F2CF844DA4}" type="presParOf" srcId="{743AD6A1-7E73-41BB-A948-78A06B679756}" destId="{6DAEF1E4-F720-478D-B6F8-48C16D6A0AFB}" srcOrd="3" destOrd="0" presId="urn:microsoft.com/office/officeart/2018/2/layout/IconVerticalSolidList"/>
    <dgm:cxn modelId="{1F97B0B0-6463-463C-ABB0-3659411BD7F5}" type="presParOf" srcId="{549DBDA4-44F4-459D-B1AC-C74B8D5F8040}" destId="{CC22E73C-1333-412F-A38C-DDE22A9AFE0E}" srcOrd="1" destOrd="0" presId="urn:microsoft.com/office/officeart/2018/2/layout/IconVerticalSolidList"/>
    <dgm:cxn modelId="{3AFE70A3-A082-4C02-94E1-E414C1604DAD}" type="presParOf" srcId="{549DBDA4-44F4-459D-B1AC-C74B8D5F8040}" destId="{2E22B8D6-E747-4526-B1F5-4D33672846C6}" srcOrd="2" destOrd="0" presId="urn:microsoft.com/office/officeart/2018/2/layout/IconVerticalSolidList"/>
    <dgm:cxn modelId="{51B29E39-949C-42AD-A652-1086760A8EF8}" type="presParOf" srcId="{2E22B8D6-E747-4526-B1F5-4D33672846C6}" destId="{75CB53A2-7702-4DD3-88BA-9301BA8AB169}" srcOrd="0" destOrd="0" presId="urn:microsoft.com/office/officeart/2018/2/layout/IconVerticalSolidList"/>
    <dgm:cxn modelId="{A92FE5CF-E8BC-4F15-9881-BEC418868654}" type="presParOf" srcId="{2E22B8D6-E747-4526-B1F5-4D33672846C6}" destId="{291CCF4E-F958-4C91-A2D3-3B1F54E81A9A}" srcOrd="1" destOrd="0" presId="urn:microsoft.com/office/officeart/2018/2/layout/IconVerticalSolidList"/>
    <dgm:cxn modelId="{8A812AED-9DCD-43CB-B858-041E803663F4}" type="presParOf" srcId="{2E22B8D6-E747-4526-B1F5-4D33672846C6}" destId="{1E626B46-F8B8-4D1B-B43B-2A239D0D7D8E}" srcOrd="2" destOrd="0" presId="urn:microsoft.com/office/officeart/2018/2/layout/IconVerticalSolidList"/>
    <dgm:cxn modelId="{A98C940C-45CA-4D8A-B676-FD06FDE103AD}" type="presParOf" srcId="{2E22B8D6-E747-4526-B1F5-4D33672846C6}" destId="{5329DC59-D531-498F-9DEC-593B764EECB7}" srcOrd="3" destOrd="0" presId="urn:microsoft.com/office/officeart/2018/2/layout/IconVerticalSolidList"/>
    <dgm:cxn modelId="{CB615836-9101-4AF0-89F2-73D374B05414}" type="presParOf" srcId="{549DBDA4-44F4-459D-B1AC-C74B8D5F8040}" destId="{615D6747-6439-4325-BF64-FECB204B5488}" srcOrd="3" destOrd="0" presId="urn:microsoft.com/office/officeart/2018/2/layout/IconVerticalSolidList"/>
    <dgm:cxn modelId="{B84A5001-C4FB-49B0-B15E-AAE1C6AF4DFE}" type="presParOf" srcId="{549DBDA4-44F4-459D-B1AC-C74B8D5F8040}" destId="{FD3CE296-B028-40E2-B511-7D9965D3053A}" srcOrd="4" destOrd="0" presId="urn:microsoft.com/office/officeart/2018/2/layout/IconVerticalSolidList"/>
    <dgm:cxn modelId="{1E72F578-FD4E-414B-BEA2-D7C89006A107}" type="presParOf" srcId="{FD3CE296-B028-40E2-B511-7D9965D3053A}" destId="{985CABDE-4961-436B-A465-EBE0DA7103CC}" srcOrd="0" destOrd="0" presId="urn:microsoft.com/office/officeart/2018/2/layout/IconVerticalSolidList"/>
    <dgm:cxn modelId="{8BAC0B5D-DAA2-4EF3-AF44-F67C33B81881}" type="presParOf" srcId="{FD3CE296-B028-40E2-B511-7D9965D3053A}" destId="{8758B9E9-2C5D-435B-92AA-E734782D22E9}" srcOrd="1" destOrd="0" presId="urn:microsoft.com/office/officeart/2018/2/layout/IconVerticalSolidList"/>
    <dgm:cxn modelId="{2D51C437-C329-4658-B9B6-840C0EFD6CFB}" type="presParOf" srcId="{FD3CE296-B028-40E2-B511-7D9965D3053A}" destId="{3ABBA7E7-8D53-4D75-8C76-D20E4C37AB70}" srcOrd="2" destOrd="0" presId="urn:microsoft.com/office/officeart/2018/2/layout/IconVerticalSolidList"/>
    <dgm:cxn modelId="{FC50B003-A541-4E13-931D-FFBF41A5DD4C}" type="presParOf" srcId="{FD3CE296-B028-40E2-B511-7D9965D3053A}" destId="{00158B6F-C539-4A7C-A751-84240A153B69}"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F41A461-9366-48F4-954C-F2898FCF24BA}"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1663427D-CBFC-44E8-BC96-6B7D6A1C94D9}">
      <dgm:prSet/>
      <dgm:spPr/>
      <dgm:t>
        <a:bodyPr/>
        <a:lstStyle/>
        <a:p>
          <a:pPr>
            <a:lnSpc>
              <a:spcPct val="100000"/>
            </a:lnSpc>
          </a:pPr>
          <a:r>
            <a:rPr lang="en-US"/>
            <a:t>Features Required</a:t>
          </a:r>
        </a:p>
      </dgm:t>
    </dgm:pt>
    <dgm:pt modelId="{85F0B0AC-90B8-43AC-860F-F361BA8CEFCC}" type="parTrans" cxnId="{67516CE9-30D5-41A8-BC4B-B116A40A71A3}">
      <dgm:prSet/>
      <dgm:spPr/>
      <dgm:t>
        <a:bodyPr/>
        <a:lstStyle/>
        <a:p>
          <a:endParaRPr lang="en-US"/>
        </a:p>
      </dgm:t>
    </dgm:pt>
    <dgm:pt modelId="{F55D8660-5A35-4F17-895B-C6A408D12891}" type="sibTrans" cxnId="{67516CE9-30D5-41A8-BC4B-B116A40A71A3}">
      <dgm:prSet/>
      <dgm:spPr/>
      <dgm:t>
        <a:bodyPr/>
        <a:lstStyle/>
        <a:p>
          <a:endParaRPr lang="en-US"/>
        </a:p>
      </dgm:t>
    </dgm:pt>
    <dgm:pt modelId="{560EC8DB-E7F9-4E97-9966-4AAED4B192E5}">
      <dgm:prSet/>
      <dgm:spPr/>
      <dgm:t>
        <a:bodyPr/>
        <a:lstStyle/>
        <a:p>
          <a:pPr>
            <a:lnSpc>
              <a:spcPct val="100000"/>
            </a:lnSpc>
          </a:pPr>
          <a:r>
            <a:rPr lang="en-US" dirty="0"/>
            <a:t>Middleware vs Game Engine’s  in-built options vs Custom Audio Engine</a:t>
          </a:r>
        </a:p>
      </dgm:t>
    </dgm:pt>
    <dgm:pt modelId="{47D5D821-4816-4461-A2D6-EB8E1D247071}" type="parTrans" cxnId="{107270F0-2EEA-4AAD-B844-AE68DFFD07E9}">
      <dgm:prSet/>
      <dgm:spPr/>
      <dgm:t>
        <a:bodyPr/>
        <a:lstStyle/>
        <a:p>
          <a:endParaRPr lang="en-US"/>
        </a:p>
      </dgm:t>
    </dgm:pt>
    <dgm:pt modelId="{04944783-C2ED-4983-B3B4-99162B9CB327}" type="sibTrans" cxnId="{107270F0-2EEA-4AAD-B844-AE68DFFD07E9}">
      <dgm:prSet/>
      <dgm:spPr/>
      <dgm:t>
        <a:bodyPr/>
        <a:lstStyle/>
        <a:p>
          <a:endParaRPr lang="en-US"/>
        </a:p>
      </dgm:t>
    </dgm:pt>
    <dgm:pt modelId="{BE8BB715-EF3A-458D-A293-A3390A2368EC}">
      <dgm:prSet/>
      <dgm:spPr/>
      <dgm:t>
        <a:bodyPr/>
        <a:lstStyle/>
        <a:p>
          <a:pPr>
            <a:lnSpc>
              <a:spcPct val="100000"/>
            </a:lnSpc>
          </a:pPr>
          <a:r>
            <a:rPr lang="en-US" dirty="0"/>
            <a:t>Budget</a:t>
          </a:r>
        </a:p>
      </dgm:t>
    </dgm:pt>
    <dgm:pt modelId="{26CEBCC9-9648-45B1-B4F0-594991A464A9}" type="parTrans" cxnId="{AEB05941-711C-4CED-B460-5E729BDD5F3D}">
      <dgm:prSet/>
      <dgm:spPr/>
      <dgm:t>
        <a:bodyPr/>
        <a:lstStyle/>
        <a:p>
          <a:endParaRPr lang="en-US"/>
        </a:p>
      </dgm:t>
    </dgm:pt>
    <dgm:pt modelId="{04E5313C-0BEB-49C6-B082-C0BD23A42F40}" type="sibTrans" cxnId="{AEB05941-711C-4CED-B460-5E729BDD5F3D}">
      <dgm:prSet/>
      <dgm:spPr/>
      <dgm:t>
        <a:bodyPr/>
        <a:lstStyle/>
        <a:p>
          <a:endParaRPr lang="en-US"/>
        </a:p>
      </dgm:t>
    </dgm:pt>
    <dgm:pt modelId="{4F14B6F9-C181-441C-8701-E009E6BDB5F3}">
      <dgm:prSet/>
      <dgm:spPr/>
      <dgm:t>
        <a:bodyPr/>
        <a:lstStyle/>
        <a:p>
          <a:pPr>
            <a:lnSpc>
              <a:spcPct val="100000"/>
            </a:lnSpc>
          </a:pPr>
          <a:r>
            <a:rPr lang="en-US"/>
            <a:t>Technical skills available in the team</a:t>
          </a:r>
        </a:p>
      </dgm:t>
    </dgm:pt>
    <dgm:pt modelId="{517DEF8D-CC45-4844-A924-BFE0FCA44C7F}" type="parTrans" cxnId="{0C412F90-32E9-42F2-AAE6-26E3BCEA622B}">
      <dgm:prSet/>
      <dgm:spPr/>
      <dgm:t>
        <a:bodyPr/>
        <a:lstStyle/>
        <a:p>
          <a:endParaRPr lang="en-US"/>
        </a:p>
      </dgm:t>
    </dgm:pt>
    <dgm:pt modelId="{71B5E500-09DF-4004-9DB0-CC8607B20209}" type="sibTrans" cxnId="{0C412F90-32E9-42F2-AAE6-26E3BCEA622B}">
      <dgm:prSet/>
      <dgm:spPr/>
      <dgm:t>
        <a:bodyPr/>
        <a:lstStyle/>
        <a:p>
          <a:endParaRPr lang="en-US"/>
        </a:p>
      </dgm:t>
    </dgm:pt>
    <dgm:pt modelId="{5F5773B3-31A5-41D6-9895-0C715AC00848}">
      <dgm:prSet/>
      <dgm:spPr/>
      <dgm:t>
        <a:bodyPr/>
        <a:lstStyle/>
        <a:p>
          <a:pPr>
            <a:lnSpc>
              <a:spcPct val="100000"/>
            </a:lnSpc>
          </a:pPr>
          <a:r>
            <a:rPr lang="en-US" dirty="0"/>
            <a:t>ML / AI / Other extensions</a:t>
          </a:r>
        </a:p>
      </dgm:t>
    </dgm:pt>
    <dgm:pt modelId="{0D353ABD-2E8E-4B94-9EF5-E8AA6CA391EB}" type="parTrans" cxnId="{0600336E-A117-406F-BC42-3A4871296FDD}">
      <dgm:prSet/>
      <dgm:spPr/>
      <dgm:t>
        <a:bodyPr/>
        <a:lstStyle/>
        <a:p>
          <a:endParaRPr lang="en-US"/>
        </a:p>
      </dgm:t>
    </dgm:pt>
    <dgm:pt modelId="{5502F048-72EE-4857-ABAA-2EFA6CFB05E0}" type="sibTrans" cxnId="{0600336E-A117-406F-BC42-3A4871296FDD}">
      <dgm:prSet/>
      <dgm:spPr/>
      <dgm:t>
        <a:bodyPr/>
        <a:lstStyle/>
        <a:p>
          <a:endParaRPr lang="en-US"/>
        </a:p>
      </dgm:t>
    </dgm:pt>
    <dgm:pt modelId="{468B7936-C442-4D82-9F8A-1DD6EB532214}" type="pres">
      <dgm:prSet presAssocID="{4F41A461-9366-48F4-954C-F2898FCF24BA}" presName="root" presStyleCnt="0">
        <dgm:presLayoutVars>
          <dgm:dir/>
          <dgm:resizeHandles val="exact"/>
        </dgm:presLayoutVars>
      </dgm:prSet>
      <dgm:spPr/>
    </dgm:pt>
    <dgm:pt modelId="{E88D07E5-2BCE-46F1-80F6-204D6C7AC066}" type="pres">
      <dgm:prSet presAssocID="{1663427D-CBFC-44E8-BC96-6B7D6A1C94D9}" presName="compNode" presStyleCnt="0"/>
      <dgm:spPr/>
    </dgm:pt>
    <dgm:pt modelId="{119ABB35-47CF-47F1-9CDA-9395ED68E2F0}" type="pres">
      <dgm:prSet presAssocID="{1663427D-CBFC-44E8-BC96-6B7D6A1C94D9}" presName="bgRect" presStyleLbl="bgShp" presStyleIdx="0" presStyleCnt="5"/>
      <dgm:spPr/>
    </dgm:pt>
    <dgm:pt modelId="{773286E2-BE34-4808-9903-A610206A3057}" type="pres">
      <dgm:prSet presAssocID="{1663427D-CBFC-44E8-BC96-6B7D6A1C94D9}"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Tick"/>
        </a:ext>
      </dgm:extLst>
    </dgm:pt>
    <dgm:pt modelId="{D8A48E16-4DFA-4954-B00C-0B238B84E779}" type="pres">
      <dgm:prSet presAssocID="{1663427D-CBFC-44E8-BC96-6B7D6A1C94D9}" presName="spaceRect" presStyleCnt="0"/>
      <dgm:spPr/>
    </dgm:pt>
    <dgm:pt modelId="{142CD7C2-A508-4C27-B503-D31B30EA3C7B}" type="pres">
      <dgm:prSet presAssocID="{1663427D-CBFC-44E8-BC96-6B7D6A1C94D9}" presName="parTx" presStyleLbl="revTx" presStyleIdx="0" presStyleCnt="5">
        <dgm:presLayoutVars>
          <dgm:chMax val="0"/>
          <dgm:chPref val="0"/>
        </dgm:presLayoutVars>
      </dgm:prSet>
      <dgm:spPr/>
    </dgm:pt>
    <dgm:pt modelId="{8A5FF811-9FCA-405B-82AD-1AC94AB11605}" type="pres">
      <dgm:prSet presAssocID="{F55D8660-5A35-4F17-895B-C6A408D12891}" presName="sibTrans" presStyleCnt="0"/>
      <dgm:spPr/>
    </dgm:pt>
    <dgm:pt modelId="{12C2A1A7-9D8C-4BA3-BB30-2BE421C79E92}" type="pres">
      <dgm:prSet presAssocID="{560EC8DB-E7F9-4E97-9966-4AAED4B192E5}" presName="compNode" presStyleCnt="0"/>
      <dgm:spPr/>
    </dgm:pt>
    <dgm:pt modelId="{C7F15861-042B-42ED-A387-5416C378B10D}" type="pres">
      <dgm:prSet presAssocID="{560EC8DB-E7F9-4E97-9966-4AAED4B192E5}" presName="bgRect" presStyleLbl="bgShp" presStyleIdx="1" presStyleCnt="5"/>
      <dgm:spPr/>
    </dgm:pt>
    <dgm:pt modelId="{0A08966B-76C5-47FC-9F6D-3079096DB547}" type="pres">
      <dgm:prSet presAssocID="{560EC8DB-E7F9-4E97-9966-4AAED4B192E5}"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Knife"/>
        </a:ext>
      </dgm:extLst>
    </dgm:pt>
    <dgm:pt modelId="{B18C4328-8584-4F0F-AE31-DDF033D1B331}" type="pres">
      <dgm:prSet presAssocID="{560EC8DB-E7F9-4E97-9966-4AAED4B192E5}" presName="spaceRect" presStyleCnt="0"/>
      <dgm:spPr/>
    </dgm:pt>
    <dgm:pt modelId="{B23BFF0C-D692-4E88-8B7E-50881CFDF275}" type="pres">
      <dgm:prSet presAssocID="{560EC8DB-E7F9-4E97-9966-4AAED4B192E5}" presName="parTx" presStyleLbl="revTx" presStyleIdx="1" presStyleCnt="5">
        <dgm:presLayoutVars>
          <dgm:chMax val="0"/>
          <dgm:chPref val="0"/>
        </dgm:presLayoutVars>
      </dgm:prSet>
      <dgm:spPr/>
    </dgm:pt>
    <dgm:pt modelId="{4BCB0219-9795-400A-8211-56B28E4C56D9}" type="pres">
      <dgm:prSet presAssocID="{04944783-C2ED-4983-B3B4-99162B9CB327}" presName="sibTrans" presStyleCnt="0"/>
      <dgm:spPr/>
    </dgm:pt>
    <dgm:pt modelId="{27E8F702-EF86-40A5-89AF-4F969FBD957E}" type="pres">
      <dgm:prSet presAssocID="{BE8BB715-EF3A-458D-A293-A3390A2368EC}" presName="compNode" presStyleCnt="0"/>
      <dgm:spPr/>
    </dgm:pt>
    <dgm:pt modelId="{1233FC5A-AE77-4C8C-AD60-8C45C87A5A21}" type="pres">
      <dgm:prSet presAssocID="{BE8BB715-EF3A-458D-A293-A3390A2368EC}" presName="bgRect" presStyleLbl="bgShp" presStyleIdx="2" presStyleCnt="5"/>
      <dgm:spPr/>
    </dgm:pt>
    <dgm:pt modelId="{FDA930EE-C2F0-40FD-A0AA-5E17396B18F9}" type="pres">
      <dgm:prSet presAssocID="{BE8BB715-EF3A-458D-A293-A3390A2368EC}"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Money"/>
        </a:ext>
      </dgm:extLst>
    </dgm:pt>
    <dgm:pt modelId="{53130D9E-61F7-41B8-9254-129654D36D54}" type="pres">
      <dgm:prSet presAssocID="{BE8BB715-EF3A-458D-A293-A3390A2368EC}" presName="spaceRect" presStyleCnt="0"/>
      <dgm:spPr/>
    </dgm:pt>
    <dgm:pt modelId="{6BD18096-3610-4BD4-964A-46E86AB0FC0A}" type="pres">
      <dgm:prSet presAssocID="{BE8BB715-EF3A-458D-A293-A3390A2368EC}" presName="parTx" presStyleLbl="revTx" presStyleIdx="2" presStyleCnt="5">
        <dgm:presLayoutVars>
          <dgm:chMax val="0"/>
          <dgm:chPref val="0"/>
        </dgm:presLayoutVars>
      </dgm:prSet>
      <dgm:spPr/>
    </dgm:pt>
    <dgm:pt modelId="{1D62918A-2D15-4451-AA5E-B3162C881E08}" type="pres">
      <dgm:prSet presAssocID="{04E5313C-0BEB-49C6-B082-C0BD23A42F40}" presName="sibTrans" presStyleCnt="0"/>
      <dgm:spPr/>
    </dgm:pt>
    <dgm:pt modelId="{8F2FA107-1455-4A0F-9435-FEAE4FFC5F94}" type="pres">
      <dgm:prSet presAssocID="{4F14B6F9-C181-441C-8701-E009E6BDB5F3}" presName="compNode" presStyleCnt="0"/>
      <dgm:spPr/>
    </dgm:pt>
    <dgm:pt modelId="{BBA98642-4FC0-4492-B65A-C4709197D76B}" type="pres">
      <dgm:prSet presAssocID="{4F14B6F9-C181-441C-8701-E009E6BDB5F3}" presName="bgRect" presStyleLbl="bgShp" presStyleIdx="3" presStyleCnt="5"/>
      <dgm:spPr/>
    </dgm:pt>
    <dgm:pt modelId="{CE457DAE-09C2-49BE-AD86-60CC079FA236}" type="pres">
      <dgm:prSet presAssocID="{4F14B6F9-C181-441C-8701-E009E6BDB5F3}"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Users"/>
        </a:ext>
      </dgm:extLst>
    </dgm:pt>
    <dgm:pt modelId="{1C9441A1-EB27-4778-9E24-1BF088BD7231}" type="pres">
      <dgm:prSet presAssocID="{4F14B6F9-C181-441C-8701-E009E6BDB5F3}" presName="spaceRect" presStyleCnt="0"/>
      <dgm:spPr/>
    </dgm:pt>
    <dgm:pt modelId="{34527D3E-036F-4A46-B492-8430BDDA44BF}" type="pres">
      <dgm:prSet presAssocID="{4F14B6F9-C181-441C-8701-E009E6BDB5F3}" presName="parTx" presStyleLbl="revTx" presStyleIdx="3" presStyleCnt="5">
        <dgm:presLayoutVars>
          <dgm:chMax val="0"/>
          <dgm:chPref val="0"/>
        </dgm:presLayoutVars>
      </dgm:prSet>
      <dgm:spPr/>
    </dgm:pt>
    <dgm:pt modelId="{7EAE3565-44E9-40FE-811F-05B9F20C0670}" type="pres">
      <dgm:prSet presAssocID="{71B5E500-09DF-4004-9DB0-CC8607B20209}" presName="sibTrans" presStyleCnt="0"/>
      <dgm:spPr/>
    </dgm:pt>
    <dgm:pt modelId="{C0F6A90F-E848-44E8-97A2-8EA7AB807EF3}" type="pres">
      <dgm:prSet presAssocID="{5F5773B3-31A5-41D6-9895-0C715AC00848}" presName="compNode" presStyleCnt="0"/>
      <dgm:spPr/>
    </dgm:pt>
    <dgm:pt modelId="{14DFBE0D-AA38-46FC-9ECF-B4624164F81F}" type="pres">
      <dgm:prSet presAssocID="{5F5773B3-31A5-41D6-9895-0C715AC00848}" presName="bgRect" presStyleLbl="bgShp" presStyleIdx="4" presStyleCnt="5"/>
      <dgm:spPr/>
    </dgm:pt>
    <dgm:pt modelId="{9A819F63-7A42-4816-801C-BD27A861B4FD}" type="pres">
      <dgm:prSet presAssocID="{5F5773B3-31A5-41D6-9895-0C715AC00848}"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Head with Gears"/>
        </a:ext>
      </dgm:extLst>
    </dgm:pt>
    <dgm:pt modelId="{48EF25BD-F8F3-491B-9833-1316BE3E0437}" type="pres">
      <dgm:prSet presAssocID="{5F5773B3-31A5-41D6-9895-0C715AC00848}" presName="spaceRect" presStyleCnt="0"/>
      <dgm:spPr/>
    </dgm:pt>
    <dgm:pt modelId="{23B23104-9D07-45C7-8DF8-A392B0DEE31A}" type="pres">
      <dgm:prSet presAssocID="{5F5773B3-31A5-41D6-9895-0C715AC00848}" presName="parTx" presStyleLbl="revTx" presStyleIdx="4" presStyleCnt="5">
        <dgm:presLayoutVars>
          <dgm:chMax val="0"/>
          <dgm:chPref val="0"/>
        </dgm:presLayoutVars>
      </dgm:prSet>
      <dgm:spPr/>
    </dgm:pt>
  </dgm:ptLst>
  <dgm:cxnLst>
    <dgm:cxn modelId="{35F0091A-C698-46BA-A11D-536AE60D02D8}" type="presOf" srcId="{4F14B6F9-C181-441C-8701-E009E6BDB5F3}" destId="{34527D3E-036F-4A46-B492-8430BDDA44BF}" srcOrd="0" destOrd="0" presId="urn:microsoft.com/office/officeart/2018/2/layout/IconVerticalSolidList"/>
    <dgm:cxn modelId="{AEB05941-711C-4CED-B460-5E729BDD5F3D}" srcId="{4F41A461-9366-48F4-954C-F2898FCF24BA}" destId="{BE8BB715-EF3A-458D-A293-A3390A2368EC}" srcOrd="2" destOrd="0" parTransId="{26CEBCC9-9648-45B1-B4F0-594991A464A9}" sibTransId="{04E5313C-0BEB-49C6-B082-C0BD23A42F40}"/>
    <dgm:cxn modelId="{E8643A52-AF39-4DBF-9A99-76D0B62375BD}" type="presOf" srcId="{1663427D-CBFC-44E8-BC96-6B7D6A1C94D9}" destId="{142CD7C2-A508-4C27-B503-D31B30EA3C7B}" srcOrd="0" destOrd="0" presId="urn:microsoft.com/office/officeart/2018/2/layout/IconVerticalSolidList"/>
    <dgm:cxn modelId="{0600336E-A117-406F-BC42-3A4871296FDD}" srcId="{4F41A461-9366-48F4-954C-F2898FCF24BA}" destId="{5F5773B3-31A5-41D6-9895-0C715AC00848}" srcOrd="4" destOrd="0" parTransId="{0D353ABD-2E8E-4B94-9EF5-E8AA6CA391EB}" sibTransId="{5502F048-72EE-4857-ABAA-2EFA6CFB05E0}"/>
    <dgm:cxn modelId="{0C412F90-32E9-42F2-AAE6-26E3BCEA622B}" srcId="{4F41A461-9366-48F4-954C-F2898FCF24BA}" destId="{4F14B6F9-C181-441C-8701-E009E6BDB5F3}" srcOrd="3" destOrd="0" parTransId="{517DEF8D-CC45-4844-A924-BFE0FCA44C7F}" sibTransId="{71B5E500-09DF-4004-9DB0-CC8607B20209}"/>
    <dgm:cxn modelId="{24291796-AB4B-4448-89AC-42C68CE4B281}" type="presOf" srcId="{560EC8DB-E7F9-4E97-9966-4AAED4B192E5}" destId="{B23BFF0C-D692-4E88-8B7E-50881CFDF275}" srcOrd="0" destOrd="0" presId="urn:microsoft.com/office/officeart/2018/2/layout/IconVerticalSolidList"/>
    <dgm:cxn modelId="{88FC20A1-587D-4A66-A4B7-1451C1E4C205}" type="presOf" srcId="{5F5773B3-31A5-41D6-9895-0C715AC00848}" destId="{23B23104-9D07-45C7-8DF8-A392B0DEE31A}" srcOrd="0" destOrd="0" presId="urn:microsoft.com/office/officeart/2018/2/layout/IconVerticalSolidList"/>
    <dgm:cxn modelId="{5150FFA6-27BB-48C8-91A1-90A5FE1591B6}" type="presOf" srcId="{4F41A461-9366-48F4-954C-F2898FCF24BA}" destId="{468B7936-C442-4D82-9F8A-1DD6EB532214}" srcOrd="0" destOrd="0" presId="urn:microsoft.com/office/officeart/2018/2/layout/IconVerticalSolidList"/>
    <dgm:cxn modelId="{966380B6-FDF8-479F-ADDA-AB613122DD62}" type="presOf" srcId="{BE8BB715-EF3A-458D-A293-A3390A2368EC}" destId="{6BD18096-3610-4BD4-964A-46E86AB0FC0A}" srcOrd="0" destOrd="0" presId="urn:microsoft.com/office/officeart/2018/2/layout/IconVerticalSolidList"/>
    <dgm:cxn modelId="{67516CE9-30D5-41A8-BC4B-B116A40A71A3}" srcId="{4F41A461-9366-48F4-954C-F2898FCF24BA}" destId="{1663427D-CBFC-44E8-BC96-6B7D6A1C94D9}" srcOrd="0" destOrd="0" parTransId="{85F0B0AC-90B8-43AC-860F-F361BA8CEFCC}" sibTransId="{F55D8660-5A35-4F17-895B-C6A408D12891}"/>
    <dgm:cxn modelId="{107270F0-2EEA-4AAD-B844-AE68DFFD07E9}" srcId="{4F41A461-9366-48F4-954C-F2898FCF24BA}" destId="{560EC8DB-E7F9-4E97-9966-4AAED4B192E5}" srcOrd="1" destOrd="0" parTransId="{47D5D821-4816-4461-A2D6-EB8E1D247071}" sibTransId="{04944783-C2ED-4983-B3B4-99162B9CB327}"/>
    <dgm:cxn modelId="{4C8B18E0-199E-4DED-8426-1DACE3429AFE}" type="presParOf" srcId="{468B7936-C442-4D82-9F8A-1DD6EB532214}" destId="{E88D07E5-2BCE-46F1-80F6-204D6C7AC066}" srcOrd="0" destOrd="0" presId="urn:microsoft.com/office/officeart/2018/2/layout/IconVerticalSolidList"/>
    <dgm:cxn modelId="{3F4D2E53-BF4D-40D2-A734-2B67F33A5AFE}" type="presParOf" srcId="{E88D07E5-2BCE-46F1-80F6-204D6C7AC066}" destId="{119ABB35-47CF-47F1-9CDA-9395ED68E2F0}" srcOrd="0" destOrd="0" presId="urn:microsoft.com/office/officeart/2018/2/layout/IconVerticalSolidList"/>
    <dgm:cxn modelId="{659E8C1C-BA17-4245-BC83-0BB03A120F18}" type="presParOf" srcId="{E88D07E5-2BCE-46F1-80F6-204D6C7AC066}" destId="{773286E2-BE34-4808-9903-A610206A3057}" srcOrd="1" destOrd="0" presId="urn:microsoft.com/office/officeart/2018/2/layout/IconVerticalSolidList"/>
    <dgm:cxn modelId="{6D0C235E-7291-4176-BCB5-07DE51B5D341}" type="presParOf" srcId="{E88D07E5-2BCE-46F1-80F6-204D6C7AC066}" destId="{D8A48E16-4DFA-4954-B00C-0B238B84E779}" srcOrd="2" destOrd="0" presId="urn:microsoft.com/office/officeart/2018/2/layout/IconVerticalSolidList"/>
    <dgm:cxn modelId="{5839CA27-C7B7-429E-B553-63F5AE77606E}" type="presParOf" srcId="{E88D07E5-2BCE-46F1-80F6-204D6C7AC066}" destId="{142CD7C2-A508-4C27-B503-D31B30EA3C7B}" srcOrd="3" destOrd="0" presId="urn:microsoft.com/office/officeart/2018/2/layout/IconVerticalSolidList"/>
    <dgm:cxn modelId="{A9A7301E-C73C-4C90-B299-C5A783B141A9}" type="presParOf" srcId="{468B7936-C442-4D82-9F8A-1DD6EB532214}" destId="{8A5FF811-9FCA-405B-82AD-1AC94AB11605}" srcOrd="1" destOrd="0" presId="urn:microsoft.com/office/officeart/2018/2/layout/IconVerticalSolidList"/>
    <dgm:cxn modelId="{C74B91E0-389A-417E-B22D-E651FE7CBDAF}" type="presParOf" srcId="{468B7936-C442-4D82-9F8A-1DD6EB532214}" destId="{12C2A1A7-9D8C-4BA3-BB30-2BE421C79E92}" srcOrd="2" destOrd="0" presId="urn:microsoft.com/office/officeart/2018/2/layout/IconVerticalSolidList"/>
    <dgm:cxn modelId="{54715167-74D7-4782-9235-1ECA40C97E1D}" type="presParOf" srcId="{12C2A1A7-9D8C-4BA3-BB30-2BE421C79E92}" destId="{C7F15861-042B-42ED-A387-5416C378B10D}" srcOrd="0" destOrd="0" presId="urn:microsoft.com/office/officeart/2018/2/layout/IconVerticalSolidList"/>
    <dgm:cxn modelId="{A7BE2C12-E301-4717-A7A4-6AAFFF8154A7}" type="presParOf" srcId="{12C2A1A7-9D8C-4BA3-BB30-2BE421C79E92}" destId="{0A08966B-76C5-47FC-9F6D-3079096DB547}" srcOrd="1" destOrd="0" presId="urn:microsoft.com/office/officeart/2018/2/layout/IconVerticalSolidList"/>
    <dgm:cxn modelId="{D1DE9492-F09C-448A-BD5D-AFC940B8C07B}" type="presParOf" srcId="{12C2A1A7-9D8C-4BA3-BB30-2BE421C79E92}" destId="{B18C4328-8584-4F0F-AE31-DDF033D1B331}" srcOrd="2" destOrd="0" presId="urn:microsoft.com/office/officeart/2018/2/layout/IconVerticalSolidList"/>
    <dgm:cxn modelId="{5E45F628-405C-4C81-B087-46E4A1736E56}" type="presParOf" srcId="{12C2A1A7-9D8C-4BA3-BB30-2BE421C79E92}" destId="{B23BFF0C-D692-4E88-8B7E-50881CFDF275}" srcOrd="3" destOrd="0" presId="urn:microsoft.com/office/officeart/2018/2/layout/IconVerticalSolidList"/>
    <dgm:cxn modelId="{2B34D905-BDDC-43E4-9AF3-3DCAE2BBCB99}" type="presParOf" srcId="{468B7936-C442-4D82-9F8A-1DD6EB532214}" destId="{4BCB0219-9795-400A-8211-56B28E4C56D9}" srcOrd="3" destOrd="0" presId="urn:microsoft.com/office/officeart/2018/2/layout/IconVerticalSolidList"/>
    <dgm:cxn modelId="{D70F6A6E-6188-4676-A317-96F9F2B86BDC}" type="presParOf" srcId="{468B7936-C442-4D82-9F8A-1DD6EB532214}" destId="{27E8F702-EF86-40A5-89AF-4F969FBD957E}" srcOrd="4" destOrd="0" presId="urn:microsoft.com/office/officeart/2018/2/layout/IconVerticalSolidList"/>
    <dgm:cxn modelId="{1034A0E2-ECED-4663-8F27-59391279A9B3}" type="presParOf" srcId="{27E8F702-EF86-40A5-89AF-4F969FBD957E}" destId="{1233FC5A-AE77-4C8C-AD60-8C45C87A5A21}" srcOrd="0" destOrd="0" presId="urn:microsoft.com/office/officeart/2018/2/layout/IconVerticalSolidList"/>
    <dgm:cxn modelId="{B31D0280-EA66-4782-A1D5-2F64E3FA74DE}" type="presParOf" srcId="{27E8F702-EF86-40A5-89AF-4F969FBD957E}" destId="{FDA930EE-C2F0-40FD-A0AA-5E17396B18F9}" srcOrd="1" destOrd="0" presId="urn:microsoft.com/office/officeart/2018/2/layout/IconVerticalSolidList"/>
    <dgm:cxn modelId="{C6FF01A1-23C8-4C91-8557-967437C5AC50}" type="presParOf" srcId="{27E8F702-EF86-40A5-89AF-4F969FBD957E}" destId="{53130D9E-61F7-41B8-9254-129654D36D54}" srcOrd="2" destOrd="0" presId="urn:microsoft.com/office/officeart/2018/2/layout/IconVerticalSolidList"/>
    <dgm:cxn modelId="{55D9E311-865F-4F7A-82D2-C3D7405F345E}" type="presParOf" srcId="{27E8F702-EF86-40A5-89AF-4F969FBD957E}" destId="{6BD18096-3610-4BD4-964A-46E86AB0FC0A}" srcOrd="3" destOrd="0" presId="urn:microsoft.com/office/officeart/2018/2/layout/IconVerticalSolidList"/>
    <dgm:cxn modelId="{58812BC6-4C39-4B70-8562-B2AF7858D70D}" type="presParOf" srcId="{468B7936-C442-4D82-9F8A-1DD6EB532214}" destId="{1D62918A-2D15-4451-AA5E-B3162C881E08}" srcOrd="5" destOrd="0" presId="urn:microsoft.com/office/officeart/2018/2/layout/IconVerticalSolidList"/>
    <dgm:cxn modelId="{E6DE9C14-AE0C-408F-ADEA-1B3CB3EE60B3}" type="presParOf" srcId="{468B7936-C442-4D82-9F8A-1DD6EB532214}" destId="{8F2FA107-1455-4A0F-9435-FEAE4FFC5F94}" srcOrd="6" destOrd="0" presId="urn:microsoft.com/office/officeart/2018/2/layout/IconVerticalSolidList"/>
    <dgm:cxn modelId="{9B6E4B69-E322-4A75-AD3D-3305CFC47612}" type="presParOf" srcId="{8F2FA107-1455-4A0F-9435-FEAE4FFC5F94}" destId="{BBA98642-4FC0-4492-B65A-C4709197D76B}" srcOrd="0" destOrd="0" presId="urn:microsoft.com/office/officeart/2018/2/layout/IconVerticalSolidList"/>
    <dgm:cxn modelId="{13317E08-3FA9-4E7F-B955-FF3597686BB1}" type="presParOf" srcId="{8F2FA107-1455-4A0F-9435-FEAE4FFC5F94}" destId="{CE457DAE-09C2-49BE-AD86-60CC079FA236}" srcOrd="1" destOrd="0" presId="urn:microsoft.com/office/officeart/2018/2/layout/IconVerticalSolidList"/>
    <dgm:cxn modelId="{3027CCC9-F1C1-44B8-9C56-C22C6AA55538}" type="presParOf" srcId="{8F2FA107-1455-4A0F-9435-FEAE4FFC5F94}" destId="{1C9441A1-EB27-4778-9E24-1BF088BD7231}" srcOrd="2" destOrd="0" presId="urn:microsoft.com/office/officeart/2018/2/layout/IconVerticalSolidList"/>
    <dgm:cxn modelId="{B1E19A6D-9B19-489B-A19A-545184019E46}" type="presParOf" srcId="{8F2FA107-1455-4A0F-9435-FEAE4FFC5F94}" destId="{34527D3E-036F-4A46-B492-8430BDDA44BF}" srcOrd="3" destOrd="0" presId="urn:microsoft.com/office/officeart/2018/2/layout/IconVerticalSolidList"/>
    <dgm:cxn modelId="{3E947011-D2B4-47AB-ADAE-72C9EE5B1239}" type="presParOf" srcId="{468B7936-C442-4D82-9F8A-1DD6EB532214}" destId="{7EAE3565-44E9-40FE-811F-05B9F20C0670}" srcOrd="7" destOrd="0" presId="urn:microsoft.com/office/officeart/2018/2/layout/IconVerticalSolidList"/>
    <dgm:cxn modelId="{5CCD1074-63A0-42F1-9A89-F7CA4708323E}" type="presParOf" srcId="{468B7936-C442-4D82-9F8A-1DD6EB532214}" destId="{C0F6A90F-E848-44E8-97A2-8EA7AB807EF3}" srcOrd="8" destOrd="0" presId="urn:microsoft.com/office/officeart/2018/2/layout/IconVerticalSolidList"/>
    <dgm:cxn modelId="{E030968B-FF9A-45D2-8D9B-FB63FB97B3AE}" type="presParOf" srcId="{C0F6A90F-E848-44E8-97A2-8EA7AB807EF3}" destId="{14DFBE0D-AA38-46FC-9ECF-B4624164F81F}" srcOrd="0" destOrd="0" presId="urn:microsoft.com/office/officeart/2018/2/layout/IconVerticalSolidList"/>
    <dgm:cxn modelId="{DC199745-3E76-45E4-B7E2-EA5041A53C41}" type="presParOf" srcId="{C0F6A90F-E848-44E8-97A2-8EA7AB807EF3}" destId="{9A819F63-7A42-4816-801C-BD27A861B4FD}" srcOrd="1" destOrd="0" presId="urn:microsoft.com/office/officeart/2018/2/layout/IconVerticalSolidList"/>
    <dgm:cxn modelId="{BA583D31-3A11-41CD-9F1E-D1AF24788E21}" type="presParOf" srcId="{C0F6A90F-E848-44E8-97A2-8EA7AB807EF3}" destId="{48EF25BD-F8F3-491B-9833-1316BE3E0437}" srcOrd="2" destOrd="0" presId="urn:microsoft.com/office/officeart/2018/2/layout/IconVerticalSolidList"/>
    <dgm:cxn modelId="{862B63C2-94D2-4CBC-AFBD-7E7BDB9B5E6A}" type="presParOf" srcId="{C0F6A90F-E848-44E8-97A2-8EA7AB807EF3}" destId="{23B23104-9D07-45C7-8DF8-A392B0DEE31A}"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A4EF86-36B1-944D-AF22-84081C9EBD2D}">
      <dsp:nvSpPr>
        <dsp:cNvPr id="0" name=""/>
        <dsp:cNvSpPr/>
      </dsp:nvSpPr>
      <dsp:spPr>
        <a:xfrm>
          <a:off x="606659" y="248"/>
          <a:ext cx="1984910" cy="119094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Low Effort, High Impact</a:t>
          </a:r>
        </a:p>
      </dsp:txBody>
      <dsp:txXfrm>
        <a:off x="606659" y="248"/>
        <a:ext cx="1984910" cy="1190946"/>
      </dsp:txXfrm>
    </dsp:sp>
    <dsp:sp modelId="{2F6E0A17-05FC-DB4E-BE7C-2DB1B1821D6B}">
      <dsp:nvSpPr>
        <dsp:cNvPr id="0" name=""/>
        <dsp:cNvSpPr/>
      </dsp:nvSpPr>
      <dsp:spPr>
        <a:xfrm>
          <a:off x="2790060" y="248"/>
          <a:ext cx="1984910" cy="119094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Sonic Identity</a:t>
          </a:r>
        </a:p>
      </dsp:txBody>
      <dsp:txXfrm>
        <a:off x="2790060" y="248"/>
        <a:ext cx="1984910" cy="1190946"/>
      </dsp:txXfrm>
    </dsp:sp>
    <dsp:sp modelId="{D2BD83B3-6AC8-1E46-90E8-F1593C217410}">
      <dsp:nvSpPr>
        <dsp:cNvPr id="0" name=""/>
        <dsp:cNvSpPr/>
      </dsp:nvSpPr>
      <dsp:spPr>
        <a:xfrm>
          <a:off x="4973462" y="248"/>
          <a:ext cx="1984910" cy="119094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Conveys gameplay information</a:t>
          </a:r>
        </a:p>
      </dsp:txBody>
      <dsp:txXfrm>
        <a:off x="4973462" y="248"/>
        <a:ext cx="1984910" cy="1190946"/>
      </dsp:txXfrm>
    </dsp:sp>
    <dsp:sp modelId="{11421079-B439-D642-9B29-B9FD9F4D3D63}">
      <dsp:nvSpPr>
        <dsp:cNvPr id="0" name=""/>
        <dsp:cNvSpPr/>
      </dsp:nvSpPr>
      <dsp:spPr>
        <a:xfrm>
          <a:off x="7156864" y="248"/>
          <a:ext cx="1984910" cy="119094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User retention &amp; returning users</a:t>
          </a:r>
        </a:p>
      </dsp:txBody>
      <dsp:txXfrm>
        <a:off x="7156864" y="248"/>
        <a:ext cx="1984910" cy="1190946"/>
      </dsp:txXfrm>
    </dsp:sp>
    <dsp:sp modelId="{A5BF8ED2-E303-1E44-912E-DA7E6821918B}">
      <dsp:nvSpPr>
        <dsp:cNvPr id="0" name=""/>
        <dsp:cNvSpPr/>
      </dsp:nvSpPr>
      <dsp:spPr>
        <a:xfrm>
          <a:off x="606659" y="1389685"/>
          <a:ext cx="1984910" cy="119094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Extra revenue</a:t>
          </a:r>
        </a:p>
      </dsp:txBody>
      <dsp:txXfrm>
        <a:off x="606659" y="1389685"/>
        <a:ext cx="1984910" cy="1190946"/>
      </dsp:txXfrm>
    </dsp:sp>
    <dsp:sp modelId="{119F80C9-2B6B-C84F-8B0D-9144AA25BD30}">
      <dsp:nvSpPr>
        <dsp:cNvPr id="0" name=""/>
        <dsp:cNvSpPr/>
      </dsp:nvSpPr>
      <dsp:spPr>
        <a:xfrm>
          <a:off x="2790060" y="1389685"/>
          <a:ext cx="1984910" cy="119094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Localisation</a:t>
          </a:r>
        </a:p>
      </dsp:txBody>
      <dsp:txXfrm>
        <a:off x="2790060" y="1389685"/>
        <a:ext cx="1984910" cy="1190946"/>
      </dsp:txXfrm>
    </dsp:sp>
    <dsp:sp modelId="{F9078FBB-3DF3-C442-BE61-02B8223CD359}">
      <dsp:nvSpPr>
        <dsp:cNvPr id="0" name=""/>
        <dsp:cNvSpPr/>
      </dsp:nvSpPr>
      <dsp:spPr>
        <a:xfrm>
          <a:off x="4973462" y="1389685"/>
          <a:ext cx="1984910" cy="119094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Accessibility</a:t>
          </a:r>
        </a:p>
      </dsp:txBody>
      <dsp:txXfrm>
        <a:off x="4973462" y="1389685"/>
        <a:ext cx="1984910" cy="1190946"/>
      </dsp:txXfrm>
    </dsp:sp>
    <dsp:sp modelId="{8344A3BF-9AE9-7A48-9026-1B237F704C5B}">
      <dsp:nvSpPr>
        <dsp:cNvPr id="0" name=""/>
        <dsp:cNvSpPr/>
      </dsp:nvSpPr>
      <dsp:spPr>
        <a:xfrm>
          <a:off x="7156864" y="1389685"/>
          <a:ext cx="1984910" cy="119094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Audio Ads</a:t>
          </a:r>
        </a:p>
      </dsp:txBody>
      <dsp:txXfrm>
        <a:off x="7156864" y="1389685"/>
        <a:ext cx="1984910" cy="1190946"/>
      </dsp:txXfrm>
    </dsp:sp>
    <dsp:sp modelId="{FD638A0D-280E-4544-A8FA-70111F348F24}">
      <dsp:nvSpPr>
        <dsp:cNvPr id="0" name=""/>
        <dsp:cNvSpPr/>
      </dsp:nvSpPr>
      <dsp:spPr>
        <a:xfrm>
          <a:off x="3881761" y="2779123"/>
          <a:ext cx="1984910" cy="119094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A world beyond the game</a:t>
          </a:r>
        </a:p>
      </dsp:txBody>
      <dsp:txXfrm>
        <a:off x="3881761" y="2779123"/>
        <a:ext cx="1984910" cy="119094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41366C-121A-472B-91E2-68DBE75FD255}">
      <dsp:nvSpPr>
        <dsp:cNvPr id="0" name=""/>
        <dsp:cNvSpPr/>
      </dsp:nvSpPr>
      <dsp:spPr>
        <a:xfrm>
          <a:off x="0" y="685"/>
          <a:ext cx="5849557" cy="160489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E45C44C-E89D-4CE2-932D-5211FB379DBE}">
      <dsp:nvSpPr>
        <dsp:cNvPr id="0" name=""/>
        <dsp:cNvSpPr/>
      </dsp:nvSpPr>
      <dsp:spPr>
        <a:xfrm>
          <a:off x="485480" y="361787"/>
          <a:ext cx="882691" cy="88269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DAEF1E4-F720-478D-B6F8-48C16D6A0AFB}">
      <dsp:nvSpPr>
        <dsp:cNvPr id="0" name=""/>
        <dsp:cNvSpPr/>
      </dsp:nvSpPr>
      <dsp:spPr>
        <a:xfrm>
          <a:off x="1853652" y="685"/>
          <a:ext cx="3995904" cy="16048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9851" tIns="169851" rIns="169851" bIns="169851" numCol="1" spcCol="1270" anchor="ctr" anchorCtr="0">
          <a:noAutofit/>
        </a:bodyPr>
        <a:lstStyle/>
        <a:p>
          <a:pPr marL="0" lvl="0" indent="0" algn="l" defTabSz="1111250">
            <a:lnSpc>
              <a:spcPct val="90000"/>
            </a:lnSpc>
            <a:spcBef>
              <a:spcPct val="0"/>
            </a:spcBef>
            <a:spcAft>
              <a:spcPct val="35000"/>
            </a:spcAft>
            <a:buNone/>
          </a:pPr>
          <a:r>
            <a:rPr lang="en-US" sz="2500" kern="1200"/>
            <a:t>Short piece</a:t>
          </a:r>
        </a:p>
      </dsp:txBody>
      <dsp:txXfrm>
        <a:off x="1853652" y="685"/>
        <a:ext cx="3995904" cy="1604894"/>
      </dsp:txXfrm>
    </dsp:sp>
    <dsp:sp modelId="{75CB53A2-7702-4DD3-88BA-9301BA8AB169}">
      <dsp:nvSpPr>
        <dsp:cNvPr id="0" name=""/>
        <dsp:cNvSpPr/>
      </dsp:nvSpPr>
      <dsp:spPr>
        <a:xfrm>
          <a:off x="0" y="2006803"/>
          <a:ext cx="5849557" cy="160489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91CCF4E-F958-4C91-A2D3-3B1F54E81A9A}">
      <dsp:nvSpPr>
        <dsp:cNvPr id="0" name=""/>
        <dsp:cNvSpPr/>
      </dsp:nvSpPr>
      <dsp:spPr>
        <a:xfrm>
          <a:off x="485480" y="2367904"/>
          <a:ext cx="882691" cy="88269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329DC59-D531-498F-9DEC-593B764EECB7}">
      <dsp:nvSpPr>
        <dsp:cNvPr id="0" name=""/>
        <dsp:cNvSpPr/>
      </dsp:nvSpPr>
      <dsp:spPr>
        <a:xfrm>
          <a:off x="1853652" y="2006803"/>
          <a:ext cx="3995904" cy="16048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9851" tIns="169851" rIns="169851" bIns="169851" numCol="1" spcCol="1270" anchor="ctr" anchorCtr="0">
          <a:noAutofit/>
        </a:bodyPr>
        <a:lstStyle/>
        <a:p>
          <a:pPr marL="0" lvl="0" indent="0" algn="l" defTabSz="1111250">
            <a:lnSpc>
              <a:spcPct val="90000"/>
            </a:lnSpc>
            <a:spcBef>
              <a:spcPct val="0"/>
            </a:spcBef>
            <a:spcAft>
              <a:spcPct val="35000"/>
            </a:spcAft>
            <a:buNone/>
          </a:pPr>
          <a:r>
            <a:rPr lang="en-US" sz="2500" kern="1200"/>
            <a:t>Delight and big moments in the game</a:t>
          </a:r>
        </a:p>
      </dsp:txBody>
      <dsp:txXfrm>
        <a:off x="1853652" y="2006803"/>
        <a:ext cx="3995904" cy="1604894"/>
      </dsp:txXfrm>
    </dsp:sp>
    <dsp:sp modelId="{985CABDE-4961-436B-A465-EBE0DA7103CC}">
      <dsp:nvSpPr>
        <dsp:cNvPr id="0" name=""/>
        <dsp:cNvSpPr/>
      </dsp:nvSpPr>
      <dsp:spPr>
        <a:xfrm>
          <a:off x="0" y="4012921"/>
          <a:ext cx="5849557" cy="160489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758B9E9-2C5D-435B-92AA-E734782D22E9}">
      <dsp:nvSpPr>
        <dsp:cNvPr id="0" name=""/>
        <dsp:cNvSpPr/>
      </dsp:nvSpPr>
      <dsp:spPr>
        <a:xfrm>
          <a:off x="485480" y="4374022"/>
          <a:ext cx="882691" cy="88269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0158B6F-C539-4A7C-A751-84240A153B69}">
      <dsp:nvSpPr>
        <dsp:cNvPr id="0" name=""/>
        <dsp:cNvSpPr/>
      </dsp:nvSpPr>
      <dsp:spPr>
        <a:xfrm>
          <a:off x="1853652" y="4012921"/>
          <a:ext cx="3995904" cy="16048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9851" tIns="169851" rIns="169851" bIns="169851" numCol="1" spcCol="1270" anchor="ctr" anchorCtr="0">
          <a:noAutofit/>
        </a:bodyPr>
        <a:lstStyle/>
        <a:p>
          <a:pPr marL="0" lvl="0" indent="0" algn="l" defTabSz="1111250">
            <a:lnSpc>
              <a:spcPct val="90000"/>
            </a:lnSpc>
            <a:spcBef>
              <a:spcPct val="0"/>
            </a:spcBef>
            <a:spcAft>
              <a:spcPct val="35000"/>
            </a:spcAft>
            <a:buNone/>
          </a:pPr>
          <a:r>
            <a:rPr lang="en-US" sz="2500" kern="1200"/>
            <a:t>Sonic IP (such as using in Cypher)</a:t>
          </a:r>
        </a:p>
      </dsp:txBody>
      <dsp:txXfrm>
        <a:off x="1853652" y="4012921"/>
        <a:ext cx="3995904" cy="160489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9ABB35-47CF-47F1-9CDA-9395ED68E2F0}">
      <dsp:nvSpPr>
        <dsp:cNvPr id="0" name=""/>
        <dsp:cNvSpPr/>
      </dsp:nvSpPr>
      <dsp:spPr>
        <a:xfrm>
          <a:off x="0" y="3399"/>
          <a:ext cx="10515600" cy="72408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73286E2-BE34-4808-9903-A610206A3057}">
      <dsp:nvSpPr>
        <dsp:cNvPr id="0" name=""/>
        <dsp:cNvSpPr/>
      </dsp:nvSpPr>
      <dsp:spPr>
        <a:xfrm>
          <a:off x="219037" y="166319"/>
          <a:ext cx="398249" cy="39824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42CD7C2-A508-4C27-B503-D31B30EA3C7B}">
      <dsp:nvSpPr>
        <dsp:cNvPr id="0" name=""/>
        <dsp:cNvSpPr/>
      </dsp:nvSpPr>
      <dsp:spPr>
        <a:xfrm>
          <a:off x="836323" y="3399"/>
          <a:ext cx="9679276"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844550">
            <a:lnSpc>
              <a:spcPct val="100000"/>
            </a:lnSpc>
            <a:spcBef>
              <a:spcPct val="0"/>
            </a:spcBef>
            <a:spcAft>
              <a:spcPct val="35000"/>
            </a:spcAft>
            <a:buNone/>
          </a:pPr>
          <a:r>
            <a:rPr lang="en-US" sz="1900" kern="1200"/>
            <a:t>Features Required</a:t>
          </a:r>
        </a:p>
      </dsp:txBody>
      <dsp:txXfrm>
        <a:off x="836323" y="3399"/>
        <a:ext cx="9679276" cy="724089"/>
      </dsp:txXfrm>
    </dsp:sp>
    <dsp:sp modelId="{C7F15861-042B-42ED-A387-5416C378B10D}">
      <dsp:nvSpPr>
        <dsp:cNvPr id="0" name=""/>
        <dsp:cNvSpPr/>
      </dsp:nvSpPr>
      <dsp:spPr>
        <a:xfrm>
          <a:off x="0" y="908511"/>
          <a:ext cx="10515600" cy="72408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A08966B-76C5-47FC-9F6D-3079096DB547}">
      <dsp:nvSpPr>
        <dsp:cNvPr id="0" name=""/>
        <dsp:cNvSpPr/>
      </dsp:nvSpPr>
      <dsp:spPr>
        <a:xfrm>
          <a:off x="219037" y="1071431"/>
          <a:ext cx="398249" cy="39824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23BFF0C-D692-4E88-8B7E-50881CFDF275}">
      <dsp:nvSpPr>
        <dsp:cNvPr id="0" name=""/>
        <dsp:cNvSpPr/>
      </dsp:nvSpPr>
      <dsp:spPr>
        <a:xfrm>
          <a:off x="836323" y="908511"/>
          <a:ext cx="9679276"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844550">
            <a:lnSpc>
              <a:spcPct val="100000"/>
            </a:lnSpc>
            <a:spcBef>
              <a:spcPct val="0"/>
            </a:spcBef>
            <a:spcAft>
              <a:spcPct val="35000"/>
            </a:spcAft>
            <a:buNone/>
          </a:pPr>
          <a:r>
            <a:rPr lang="en-US" sz="1900" kern="1200" dirty="0"/>
            <a:t>Middleware vs Game Engine’s  in-built options vs Custom Audio Engine</a:t>
          </a:r>
        </a:p>
      </dsp:txBody>
      <dsp:txXfrm>
        <a:off x="836323" y="908511"/>
        <a:ext cx="9679276" cy="724089"/>
      </dsp:txXfrm>
    </dsp:sp>
    <dsp:sp modelId="{1233FC5A-AE77-4C8C-AD60-8C45C87A5A21}">
      <dsp:nvSpPr>
        <dsp:cNvPr id="0" name=""/>
        <dsp:cNvSpPr/>
      </dsp:nvSpPr>
      <dsp:spPr>
        <a:xfrm>
          <a:off x="0" y="1813624"/>
          <a:ext cx="10515600" cy="72408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DA930EE-C2F0-40FD-A0AA-5E17396B18F9}">
      <dsp:nvSpPr>
        <dsp:cNvPr id="0" name=""/>
        <dsp:cNvSpPr/>
      </dsp:nvSpPr>
      <dsp:spPr>
        <a:xfrm>
          <a:off x="219037" y="1976544"/>
          <a:ext cx="398249" cy="39824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BD18096-3610-4BD4-964A-46E86AB0FC0A}">
      <dsp:nvSpPr>
        <dsp:cNvPr id="0" name=""/>
        <dsp:cNvSpPr/>
      </dsp:nvSpPr>
      <dsp:spPr>
        <a:xfrm>
          <a:off x="836323" y="1813624"/>
          <a:ext cx="9679276"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844550">
            <a:lnSpc>
              <a:spcPct val="100000"/>
            </a:lnSpc>
            <a:spcBef>
              <a:spcPct val="0"/>
            </a:spcBef>
            <a:spcAft>
              <a:spcPct val="35000"/>
            </a:spcAft>
            <a:buNone/>
          </a:pPr>
          <a:r>
            <a:rPr lang="en-US" sz="1900" kern="1200" dirty="0"/>
            <a:t>Budget</a:t>
          </a:r>
        </a:p>
      </dsp:txBody>
      <dsp:txXfrm>
        <a:off x="836323" y="1813624"/>
        <a:ext cx="9679276" cy="724089"/>
      </dsp:txXfrm>
    </dsp:sp>
    <dsp:sp modelId="{BBA98642-4FC0-4492-B65A-C4709197D76B}">
      <dsp:nvSpPr>
        <dsp:cNvPr id="0" name=""/>
        <dsp:cNvSpPr/>
      </dsp:nvSpPr>
      <dsp:spPr>
        <a:xfrm>
          <a:off x="0" y="2718736"/>
          <a:ext cx="10515600" cy="72408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E457DAE-09C2-49BE-AD86-60CC079FA236}">
      <dsp:nvSpPr>
        <dsp:cNvPr id="0" name=""/>
        <dsp:cNvSpPr/>
      </dsp:nvSpPr>
      <dsp:spPr>
        <a:xfrm>
          <a:off x="219037" y="2881656"/>
          <a:ext cx="398249" cy="39824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4527D3E-036F-4A46-B492-8430BDDA44BF}">
      <dsp:nvSpPr>
        <dsp:cNvPr id="0" name=""/>
        <dsp:cNvSpPr/>
      </dsp:nvSpPr>
      <dsp:spPr>
        <a:xfrm>
          <a:off x="836323" y="2718736"/>
          <a:ext cx="9679276"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844550">
            <a:lnSpc>
              <a:spcPct val="100000"/>
            </a:lnSpc>
            <a:spcBef>
              <a:spcPct val="0"/>
            </a:spcBef>
            <a:spcAft>
              <a:spcPct val="35000"/>
            </a:spcAft>
            <a:buNone/>
          </a:pPr>
          <a:r>
            <a:rPr lang="en-US" sz="1900" kern="1200"/>
            <a:t>Technical skills available in the team</a:t>
          </a:r>
        </a:p>
      </dsp:txBody>
      <dsp:txXfrm>
        <a:off x="836323" y="2718736"/>
        <a:ext cx="9679276" cy="724089"/>
      </dsp:txXfrm>
    </dsp:sp>
    <dsp:sp modelId="{14DFBE0D-AA38-46FC-9ECF-B4624164F81F}">
      <dsp:nvSpPr>
        <dsp:cNvPr id="0" name=""/>
        <dsp:cNvSpPr/>
      </dsp:nvSpPr>
      <dsp:spPr>
        <a:xfrm>
          <a:off x="0" y="3623848"/>
          <a:ext cx="10515600" cy="72408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A819F63-7A42-4816-801C-BD27A861B4FD}">
      <dsp:nvSpPr>
        <dsp:cNvPr id="0" name=""/>
        <dsp:cNvSpPr/>
      </dsp:nvSpPr>
      <dsp:spPr>
        <a:xfrm>
          <a:off x="219037" y="3786768"/>
          <a:ext cx="398249" cy="39824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3B23104-9D07-45C7-8DF8-A392B0DEE31A}">
      <dsp:nvSpPr>
        <dsp:cNvPr id="0" name=""/>
        <dsp:cNvSpPr/>
      </dsp:nvSpPr>
      <dsp:spPr>
        <a:xfrm>
          <a:off x="836323" y="3623848"/>
          <a:ext cx="9679276"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844550">
            <a:lnSpc>
              <a:spcPct val="100000"/>
            </a:lnSpc>
            <a:spcBef>
              <a:spcPct val="0"/>
            </a:spcBef>
            <a:spcAft>
              <a:spcPct val="35000"/>
            </a:spcAft>
            <a:buNone/>
          </a:pPr>
          <a:r>
            <a:rPr lang="en-US" sz="1900" kern="1200" dirty="0"/>
            <a:t>ML / AI / Other extensions</a:t>
          </a:r>
        </a:p>
      </dsp:txBody>
      <dsp:txXfrm>
        <a:off x="836323" y="3623848"/>
        <a:ext cx="9679276" cy="724089"/>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EA8BC8-EB50-874F-BEA5-73E0B2EE3348}" type="datetimeFigureOut">
              <a:rPr lang="en-US" smtClean="0"/>
              <a:t>11/6/23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F1646F-F333-2D46-A8E5-1219E6A76ABF}" type="slidenum">
              <a:rPr lang="en-US" smtClean="0"/>
              <a:t>‹#›</a:t>
            </a:fld>
            <a:endParaRPr lang="en-US"/>
          </a:p>
        </p:txBody>
      </p:sp>
    </p:spTree>
    <p:extLst>
      <p:ext uri="{BB962C8B-B14F-4D97-AF65-F5344CB8AC3E}">
        <p14:creationId xmlns:p14="http://schemas.microsoft.com/office/powerpoint/2010/main" val="21659430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F1646F-F333-2D46-A8E5-1219E6A76ABF}" type="slidenum">
              <a:rPr lang="en-US" smtClean="0"/>
              <a:t>1</a:t>
            </a:fld>
            <a:endParaRPr lang="en-US"/>
          </a:p>
        </p:txBody>
      </p:sp>
    </p:spTree>
    <p:extLst>
      <p:ext uri="{BB962C8B-B14F-4D97-AF65-F5344CB8AC3E}">
        <p14:creationId xmlns:p14="http://schemas.microsoft.com/office/powerpoint/2010/main" val="10881797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F1646F-F333-2D46-A8E5-1219E6A76ABF}" type="slidenum">
              <a:rPr lang="en-US" smtClean="0"/>
              <a:t>24</a:t>
            </a:fld>
            <a:endParaRPr lang="en-US"/>
          </a:p>
        </p:txBody>
      </p:sp>
    </p:spTree>
    <p:extLst>
      <p:ext uri="{BB962C8B-B14F-4D97-AF65-F5344CB8AC3E}">
        <p14:creationId xmlns:p14="http://schemas.microsoft.com/office/powerpoint/2010/main" val="24144321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F1646F-F333-2D46-A8E5-1219E6A76ABF}" type="slidenum">
              <a:rPr lang="en-US" smtClean="0"/>
              <a:t>26</a:t>
            </a:fld>
            <a:endParaRPr lang="en-US"/>
          </a:p>
        </p:txBody>
      </p:sp>
    </p:spTree>
    <p:extLst>
      <p:ext uri="{BB962C8B-B14F-4D97-AF65-F5344CB8AC3E}">
        <p14:creationId xmlns:p14="http://schemas.microsoft.com/office/powerpoint/2010/main" val="1296245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F1646F-F333-2D46-A8E5-1219E6A76ABF}" type="slidenum">
              <a:rPr lang="en-US" smtClean="0"/>
              <a:t>27</a:t>
            </a:fld>
            <a:endParaRPr lang="en-US"/>
          </a:p>
        </p:txBody>
      </p:sp>
    </p:spTree>
    <p:extLst>
      <p:ext uri="{BB962C8B-B14F-4D97-AF65-F5344CB8AC3E}">
        <p14:creationId xmlns:p14="http://schemas.microsoft.com/office/powerpoint/2010/main" val="3405708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F1646F-F333-2D46-A8E5-1219E6A76ABF}" type="slidenum">
              <a:rPr lang="en-US" smtClean="0"/>
              <a:t>28</a:t>
            </a:fld>
            <a:endParaRPr lang="en-US"/>
          </a:p>
        </p:txBody>
      </p:sp>
    </p:spTree>
    <p:extLst>
      <p:ext uri="{BB962C8B-B14F-4D97-AF65-F5344CB8AC3E}">
        <p14:creationId xmlns:p14="http://schemas.microsoft.com/office/powerpoint/2010/main" val="27303838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F1646F-F333-2D46-A8E5-1219E6A76ABF}" type="slidenum">
              <a:rPr lang="en-US" smtClean="0"/>
              <a:t>29</a:t>
            </a:fld>
            <a:endParaRPr lang="en-US"/>
          </a:p>
        </p:txBody>
      </p:sp>
    </p:spTree>
    <p:extLst>
      <p:ext uri="{BB962C8B-B14F-4D97-AF65-F5344CB8AC3E}">
        <p14:creationId xmlns:p14="http://schemas.microsoft.com/office/powerpoint/2010/main" val="6894871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F1646F-F333-2D46-A8E5-1219E6A76ABF}" type="slidenum">
              <a:rPr lang="en-US" smtClean="0"/>
              <a:t>30</a:t>
            </a:fld>
            <a:endParaRPr lang="en-US"/>
          </a:p>
        </p:txBody>
      </p:sp>
    </p:spTree>
    <p:extLst>
      <p:ext uri="{BB962C8B-B14F-4D97-AF65-F5344CB8AC3E}">
        <p14:creationId xmlns:p14="http://schemas.microsoft.com/office/powerpoint/2010/main" val="16609037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F1646F-F333-2D46-A8E5-1219E6A76ABF}" type="slidenum">
              <a:rPr lang="en-US" smtClean="0"/>
              <a:t>31</a:t>
            </a:fld>
            <a:endParaRPr lang="en-US"/>
          </a:p>
        </p:txBody>
      </p:sp>
    </p:spTree>
    <p:extLst>
      <p:ext uri="{BB962C8B-B14F-4D97-AF65-F5344CB8AC3E}">
        <p14:creationId xmlns:p14="http://schemas.microsoft.com/office/powerpoint/2010/main" val="30266549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F1646F-F333-2D46-A8E5-1219E6A76ABF}" type="slidenum">
              <a:rPr lang="en-US" smtClean="0"/>
              <a:t>32</a:t>
            </a:fld>
            <a:endParaRPr lang="en-US"/>
          </a:p>
        </p:txBody>
      </p:sp>
    </p:spTree>
    <p:extLst>
      <p:ext uri="{BB962C8B-B14F-4D97-AF65-F5344CB8AC3E}">
        <p14:creationId xmlns:p14="http://schemas.microsoft.com/office/powerpoint/2010/main" val="21930518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F1646F-F333-2D46-A8E5-1219E6A76ABF}" type="slidenum">
              <a:rPr lang="en-US" smtClean="0"/>
              <a:t>33</a:t>
            </a:fld>
            <a:endParaRPr lang="en-US"/>
          </a:p>
        </p:txBody>
      </p:sp>
    </p:spTree>
    <p:extLst>
      <p:ext uri="{BB962C8B-B14F-4D97-AF65-F5344CB8AC3E}">
        <p14:creationId xmlns:p14="http://schemas.microsoft.com/office/powerpoint/2010/main" val="7931956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F1646F-F333-2D46-A8E5-1219E6A76ABF}" type="slidenum">
              <a:rPr lang="en-US" smtClean="0"/>
              <a:t>34</a:t>
            </a:fld>
            <a:endParaRPr lang="en-US"/>
          </a:p>
        </p:txBody>
      </p:sp>
    </p:spTree>
    <p:extLst>
      <p:ext uri="{BB962C8B-B14F-4D97-AF65-F5344CB8AC3E}">
        <p14:creationId xmlns:p14="http://schemas.microsoft.com/office/powerpoint/2010/main" val="1439061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F1646F-F333-2D46-A8E5-1219E6A76ABF}" type="slidenum">
              <a:rPr lang="en-US" smtClean="0"/>
              <a:t>2</a:t>
            </a:fld>
            <a:endParaRPr lang="en-US"/>
          </a:p>
        </p:txBody>
      </p:sp>
    </p:spTree>
    <p:extLst>
      <p:ext uri="{BB962C8B-B14F-4D97-AF65-F5344CB8AC3E}">
        <p14:creationId xmlns:p14="http://schemas.microsoft.com/office/powerpoint/2010/main" val="20286289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F1646F-F333-2D46-A8E5-1219E6A76ABF}" type="slidenum">
              <a:rPr lang="en-US" smtClean="0"/>
              <a:t>35</a:t>
            </a:fld>
            <a:endParaRPr lang="en-US"/>
          </a:p>
        </p:txBody>
      </p:sp>
    </p:spTree>
    <p:extLst>
      <p:ext uri="{BB962C8B-B14F-4D97-AF65-F5344CB8AC3E}">
        <p14:creationId xmlns:p14="http://schemas.microsoft.com/office/powerpoint/2010/main" val="5705553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F1646F-F333-2D46-A8E5-1219E6A76ABF}" type="slidenum">
              <a:rPr lang="en-US" smtClean="0"/>
              <a:t>36</a:t>
            </a:fld>
            <a:endParaRPr lang="en-US"/>
          </a:p>
        </p:txBody>
      </p:sp>
    </p:spTree>
    <p:extLst>
      <p:ext uri="{BB962C8B-B14F-4D97-AF65-F5344CB8AC3E}">
        <p14:creationId xmlns:p14="http://schemas.microsoft.com/office/powerpoint/2010/main" val="33260302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F1646F-F333-2D46-A8E5-1219E6A76ABF}" type="slidenum">
              <a:rPr lang="en-US" smtClean="0"/>
              <a:t>3</a:t>
            </a:fld>
            <a:endParaRPr lang="en-US"/>
          </a:p>
        </p:txBody>
      </p:sp>
    </p:spTree>
    <p:extLst>
      <p:ext uri="{BB962C8B-B14F-4D97-AF65-F5344CB8AC3E}">
        <p14:creationId xmlns:p14="http://schemas.microsoft.com/office/powerpoint/2010/main" val="12706942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F1646F-F333-2D46-A8E5-1219E6A76ABF}" type="slidenum">
              <a:rPr lang="en-US" smtClean="0"/>
              <a:t>4</a:t>
            </a:fld>
            <a:endParaRPr lang="en-US"/>
          </a:p>
        </p:txBody>
      </p:sp>
    </p:spTree>
    <p:extLst>
      <p:ext uri="{BB962C8B-B14F-4D97-AF65-F5344CB8AC3E}">
        <p14:creationId xmlns:p14="http://schemas.microsoft.com/office/powerpoint/2010/main" val="35981370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F1646F-F333-2D46-A8E5-1219E6A76ABF}" type="slidenum">
              <a:rPr lang="en-US" smtClean="0"/>
              <a:t>11</a:t>
            </a:fld>
            <a:endParaRPr lang="en-US"/>
          </a:p>
        </p:txBody>
      </p:sp>
    </p:spTree>
    <p:extLst>
      <p:ext uri="{BB962C8B-B14F-4D97-AF65-F5344CB8AC3E}">
        <p14:creationId xmlns:p14="http://schemas.microsoft.com/office/powerpoint/2010/main" val="30267737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F1646F-F333-2D46-A8E5-1219E6A76ABF}" type="slidenum">
              <a:rPr lang="en-US" smtClean="0"/>
              <a:t>16</a:t>
            </a:fld>
            <a:endParaRPr lang="en-US"/>
          </a:p>
        </p:txBody>
      </p:sp>
    </p:spTree>
    <p:extLst>
      <p:ext uri="{BB962C8B-B14F-4D97-AF65-F5344CB8AC3E}">
        <p14:creationId xmlns:p14="http://schemas.microsoft.com/office/powerpoint/2010/main" val="27668243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N" dirty="0">
              <a:effectLst/>
              <a:latin typeface="Helvetica Neue" panose="02000503000000020004" pitchFamily="2" charset="0"/>
            </a:endParaRPr>
          </a:p>
        </p:txBody>
      </p:sp>
      <p:sp>
        <p:nvSpPr>
          <p:cNvPr id="4" name="Slide Number Placeholder 3"/>
          <p:cNvSpPr>
            <a:spLocks noGrp="1"/>
          </p:cNvSpPr>
          <p:nvPr>
            <p:ph type="sldNum" sz="quarter" idx="5"/>
          </p:nvPr>
        </p:nvSpPr>
        <p:spPr/>
        <p:txBody>
          <a:bodyPr/>
          <a:lstStyle/>
          <a:p>
            <a:fld id="{F1F1646F-F333-2D46-A8E5-1219E6A76ABF}" type="slidenum">
              <a:rPr lang="en-US" smtClean="0"/>
              <a:t>18</a:t>
            </a:fld>
            <a:endParaRPr lang="en-US"/>
          </a:p>
        </p:txBody>
      </p:sp>
    </p:spTree>
    <p:extLst>
      <p:ext uri="{BB962C8B-B14F-4D97-AF65-F5344CB8AC3E}">
        <p14:creationId xmlns:p14="http://schemas.microsoft.com/office/powerpoint/2010/main" val="40530697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F1646F-F333-2D46-A8E5-1219E6A76ABF}" type="slidenum">
              <a:rPr lang="en-US" smtClean="0"/>
              <a:t>21</a:t>
            </a:fld>
            <a:endParaRPr lang="en-US"/>
          </a:p>
        </p:txBody>
      </p:sp>
    </p:spTree>
    <p:extLst>
      <p:ext uri="{BB962C8B-B14F-4D97-AF65-F5344CB8AC3E}">
        <p14:creationId xmlns:p14="http://schemas.microsoft.com/office/powerpoint/2010/main" val="18673125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F1646F-F333-2D46-A8E5-1219E6A76ABF}" type="slidenum">
              <a:rPr lang="en-US" smtClean="0"/>
              <a:t>22</a:t>
            </a:fld>
            <a:endParaRPr lang="en-US"/>
          </a:p>
        </p:txBody>
      </p:sp>
    </p:spTree>
    <p:extLst>
      <p:ext uri="{BB962C8B-B14F-4D97-AF65-F5344CB8AC3E}">
        <p14:creationId xmlns:p14="http://schemas.microsoft.com/office/powerpoint/2010/main" val="42086105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7F1AE-C022-D004-F390-35D4BBDB2C8C}"/>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4673DF3D-7697-3C71-3CD6-A14EFC8818E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031D8E65-1716-57E4-CF53-243D30A72598}"/>
              </a:ext>
            </a:extLst>
          </p:cNvPr>
          <p:cNvSpPr>
            <a:spLocks noGrp="1"/>
          </p:cNvSpPr>
          <p:nvPr>
            <p:ph type="dt" sz="half" idx="10"/>
          </p:nvPr>
        </p:nvSpPr>
        <p:spPr/>
        <p:txBody>
          <a:bodyPr/>
          <a:lstStyle/>
          <a:p>
            <a:fld id="{3134CFE2-D5F1-EA48-AD2E-061988E98EDB}" type="datetime1">
              <a:rPr lang="en-IN" smtClean="0"/>
              <a:t>06/11/23</a:t>
            </a:fld>
            <a:endParaRPr lang="en-US"/>
          </a:p>
        </p:txBody>
      </p:sp>
      <p:sp>
        <p:nvSpPr>
          <p:cNvPr id="5" name="Footer Placeholder 4">
            <a:extLst>
              <a:ext uri="{FF2B5EF4-FFF2-40B4-BE49-F238E27FC236}">
                <a16:creationId xmlns:a16="http://schemas.microsoft.com/office/drawing/2014/main" id="{0569F9F6-0887-AD63-FD1B-09591AF289FD}"/>
              </a:ext>
            </a:extLst>
          </p:cNvPr>
          <p:cNvSpPr>
            <a:spLocks noGrp="1"/>
          </p:cNvSpPr>
          <p:nvPr>
            <p:ph type="ftr" sz="quarter" idx="11"/>
          </p:nvPr>
        </p:nvSpPr>
        <p:spPr/>
        <p:txBody>
          <a:bodyPr/>
          <a:lstStyle/>
          <a:p>
            <a:r>
              <a:rPr lang="en-US"/>
              <a:t>IGDC 2023 | Prashant Mishra (Soundly)</a:t>
            </a:r>
          </a:p>
        </p:txBody>
      </p:sp>
      <p:sp>
        <p:nvSpPr>
          <p:cNvPr id="6" name="Slide Number Placeholder 5">
            <a:extLst>
              <a:ext uri="{FF2B5EF4-FFF2-40B4-BE49-F238E27FC236}">
                <a16:creationId xmlns:a16="http://schemas.microsoft.com/office/drawing/2014/main" id="{02677A5E-06D6-9376-85E8-2618CF6A9A1E}"/>
              </a:ext>
            </a:extLst>
          </p:cNvPr>
          <p:cNvSpPr>
            <a:spLocks noGrp="1"/>
          </p:cNvSpPr>
          <p:nvPr>
            <p:ph type="sldNum" sz="quarter" idx="12"/>
          </p:nvPr>
        </p:nvSpPr>
        <p:spPr/>
        <p:txBody>
          <a:bodyPr/>
          <a:lstStyle/>
          <a:p>
            <a:fld id="{8755F1AE-A1E5-EB48-89BE-516A2C7B96CF}" type="slidenum">
              <a:rPr lang="en-US" smtClean="0"/>
              <a:t>‹#›</a:t>
            </a:fld>
            <a:endParaRPr lang="en-US"/>
          </a:p>
        </p:txBody>
      </p:sp>
    </p:spTree>
    <p:extLst>
      <p:ext uri="{BB962C8B-B14F-4D97-AF65-F5344CB8AC3E}">
        <p14:creationId xmlns:p14="http://schemas.microsoft.com/office/powerpoint/2010/main" val="1384549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8FC96-44A5-784F-B5FB-830DC330755E}"/>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92D45C91-04AF-1EDE-816C-61DB7AFF38E4}"/>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24D8BDA-96A8-1BBD-3041-A3D9D54EF626}"/>
              </a:ext>
            </a:extLst>
          </p:cNvPr>
          <p:cNvSpPr>
            <a:spLocks noGrp="1"/>
          </p:cNvSpPr>
          <p:nvPr>
            <p:ph type="dt" sz="half" idx="10"/>
          </p:nvPr>
        </p:nvSpPr>
        <p:spPr/>
        <p:txBody>
          <a:bodyPr/>
          <a:lstStyle/>
          <a:p>
            <a:fld id="{53671878-B483-9940-BA94-E63A1BAAD3CD}" type="datetime1">
              <a:rPr lang="en-IN" smtClean="0"/>
              <a:t>06/11/23</a:t>
            </a:fld>
            <a:endParaRPr lang="en-US"/>
          </a:p>
        </p:txBody>
      </p:sp>
      <p:sp>
        <p:nvSpPr>
          <p:cNvPr id="5" name="Footer Placeholder 4">
            <a:extLst>
              <a:ext uri="{FF2B5EF4-FFF2-40B4-BE49-F238E27FC236}">
                <a16:creationId xmlns:a16="http://schemas.microsoft.com/office/drawing/2014/main" id="{C6D7640A-C48A-99B3-4A7A-292E9B745C19}"/>
              </a:ext>
            </a:extLst>
          </p:cNvPr>
          <p:cNvSpPr>
            <a:spLocks noGrp="1"/>
          </p:cNvSpPr>
          <p:nvPr>
            <p:ph type="ftr" sz="quarter" idx="11"/>
          </p:nvPr>
        </p:nvSpPr>
        <p:spPr/>
        <p:txBody>
          <a:bodyPr/>
          <a:lstStyle/>
          <a:p>
            <a:r>
              <a:rPr lang="en-US"/>
              <a:t>IGDC 2023 | Prashant Mishra (Soundly)</a:t>
            </a:r>
          </a:p>
        </p:txBody>
      </p:sp>
      <p:sp>
        <p:nvSpPr>
          <p:cNvPr id="6" name="Slide Number Placeholder 5">
            <a:extLst>
              <a:ext uri="{FF2B5EF4-FFF2-40B4-BE49-F238E27FC236}">
                <a16:creationId xmlns:a16="http://schemas.microsoft.com/office/drawing/2014/main" id="{0FE80011-2D6F-5BCE-A8C8-D019B8568124}"/>
              </a:ext>
            </a:extLst>
          </p:cNvPr>
          <p:cNvSpPr>
            <a:spLocks noGrp="1"/>
          </p:cNvSpPr>
          <p:nvPr>
            <p:ph type="sldNum" sz="quarter" idx="12"/>
          </p:nvPr>
        </p:nvSpPr>
        <p:spPr/>
        <p:txBody>
          <a:bodyPr/>
          <a:lstStyle/>
          <a:p>
            <a:fld id="{8755F1AE-A1E5-EB48-89BE-516A2C7B96CF}" type="slidenum">
              <a:rPr lang="en-US" smtClean="0"/>
              <a:t>‹#›</a:t>
            </a:fld>
            <a:endParaRPr lang="en-US"/>
          </a:p>
        </p:txBody>
      </p:sp>
    </p:spTree>
    <p:extLst>
      <p:ext uri="{BB962C8B-B14F-4D97-AF65-F5344CB8AC3E}">
        <p14:creationId xmlns:p14="http://schemas.microsoft.com/office/powerpoint/2010/main" val="529339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6B3A25-19D9-8911-FA68-6CD3C73B07C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FF713500-4725-E334-0B0F-8C7DCC4C314C}"/>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1E673B5-2942-9F26-AE3B-40C1FC926E4B}"/>
              </a:ext>
            </a:extLst>
          </p:cNvPr>
          <p:cNvSpPr>
            <a:spLocks noGrp="1"/>
          </p:cNvSpPr>
          <p:nvPr>
            <p:ph type="dt" sz="half" idx="10"/>
          </p:nvPr>
        </p:nvSpPr>
        <p:spPr/>
        <p:txBody>
          <a:bodyPr/>
          <a:lstStyle/>
          <a:p>
            <a:fld id="{57D9B056-0CCD-B04B-B933-457A17D5FCCC}" type="datetime1">
              <a:rPr lang="en-IN" smtClean="0"/>
              <a:t>06/11/23</a:t>
            </a:fld>
            <a:endParaRPr lang="en-US"/>
          </a:p>
        </p:txBody>
      </p:sp>
      <p:sp>
        <p:nvSpPr>
          <p:cNvPr id="5" name="Footer Placeholder 4">
            <a:extLst>
              <a:ext uri="{FF2B5EF4-FFF2-40B4-BE49-F238E27FC236}">
                <a16:creationId xmlns:a16="http://schemas.microsoft.com/office/drawing/2014/main" id="{94105D77-EB28-7169-BA8A-C14C52C9683C}"/>
              </a:ext>
            </a:extLst>
          </p:cNvPr>
          <p:cNvSpPr>
            <a:spLocks noGrp="1"/>
          </p:cNvSpPr>
          <p:nvPr>
            <p:ph type="ftr" sz="quarter" idx="11"/>
          </p:nvPr>
        </p:nvSpPr>
        <p:spPr/>
        <p:txBody>
          <a:bodyPr/>
          <a:lstStyle/>
          <a:p>
            <a:r>
              <a:rPr lang="en-US"/>
              <a:t>IGDC 2023 | Prashant Mishra (Soundly)</a:t>
            </a:r>
          </a:p>
        </p:txBody>
      </p:sp>
      <p:sp>
        <p:nvSpPr>
          <p:cNvPr id="6" name="Slide Number Placeholder 5">
            <a:extLst>
              <a:ext uri="{FF2B5EF4-FFF2-40B4-BE49-F238E27FC236}">
                <a16:creationId xmlns:a16="http://schemas.microsoft.com/office/drawing/2014/main" id="{E299A101-9560-6D24-9741-4F7E64B12F9A}"/>
              </a:ext>
            </a:extLst>
          </p:cNvPr>
          <p:cNvSpPr>
            <a:spLocks noGrp="1"/>
          </p:cNvSpPr>
          <p:nvPr>
            <p:ph type="sldNum" sz="quarter" idx="12"/>
          </p:nvPr>
        </p:nvSpPr>
        <p:spPr/>
        <p:txBody>
          <a:bodyPr/>
          <a:lstStyle/>
          <a:p>
            <a:fld id="{8755F1AE-A1E5-EB48-89BE-516A2C7B96CF}" type="slidenum">
              <a:rPr lang="en-US" smtClean="0"/>
              <a:t>‹#›</a:t>
            </a:fld>
            <a:endParaRPr lang="en-US"/>
          </a:p>
        </p:txBody>
      </p:sp>
    </p:spTree>
    <p:extLst>
      <p:ext uri="{BB962C8B-B14F-4D97-AF65-F5344CB8AC3E}">
        <p14:creationId xmlns:p14="http://schemas.microsoft.com/office/powerpoint/2010/main" val="28666234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57C30-8619-3348-6616-1894AAAC6574}"/>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482454DF-19E1-014F-2050-937C2EED675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B6616F1-50A7-F0FF-D0CB-A342E20DD097}"/>
              </a:ext>
            </a:extLst>
          </p:cNvPr>
          <p:cNvSpPr>
            <a:spLocks noGrp="1"/>
          </p:cNvSpPr>
          <p:nvPr>
            <p:ph type="dt" sz="half" idx="10"/>
          </p:nvPr>
        </p:nvSpPr>
        <p:spPr/>
        <p:txBody>
          <a:bodyPr/>
          <a:lstStyle/>
          <a:p>
            <a:fld id="{BCFAAE74-ADD5-A745-A30D-34D0566294FB}" type="datetime1">
              <a:rPr lang="en-IN" smtClean="0"/>
              <a:t>06/11/23</a:t>
            </a:fld>
            <a:endParaRPr lang="en-US"/>
          </a:p>
        </p:txBody>
      </p:sp>
      <p:sp>
        <p:nvSpPr>
          <p:cNvPr id="5" name="Footer Placeholder 4">
            <a:extLst>
              <a:ext uri="{FF2B5EF4-FFF2-40B4-BE49-F238E27FC236}">
                <a16:creationId xmlns:a16="http://schemas.microsoft.com/office/drawing/2014/main" id="{12C58913-30B5-C4FF-D448-FA77C4AE7817}"/>
              </a:ext>
            </a:extLst>
          </p:cNvPr>
          <p:cNvSpPr>
            <a:spLocks noGrp="1"/>
          </p:cNvSpPr>
          <p:nvPr>
            <p:ph type="ftr" sz="quarter" idx="11"/>
          </p:nvPr>
        </p:nvSpPr>
        <p:spPr/>
        <p:txBody>
          <a:bodyPr/>
          <a:lstStyle/>
          <a:p>
            <a:r>
              <a:rPr lang="en-US"/>
              <a:t>IGDC 2023 | Prashant Mishra (Soundly)</a:t>
            </a:r>
          </a:p>
        </p:txBody>
      </p:sp>
      <p:sp>
        <p:nvSpPr>
          <p:cNvPr id="6" name="Slide Number Placeholder 5">
            <a:extLst>
              <a:ext uri="{FF2B5EF4-FFF2-40B4-BE49-F238E27FC236}">
                <a16:creationId xmlns:a16="http://schemas.microsoft.com/office/drawing/2014/main" id="{7516350F-42AF-6DA7-17EF-B3EF3244E2A4}"/>
              </a:ext>
            </a:extLst>
          </p:cNvPr>
          <p:cNvSpPr>
            <a:spLocks noGrp="1"/>
          </p:cNvSpPr>
          <p:nvPr>
            <p:ph type="sldNum" sz="quarter" idx="12"/>
          </p:nvPr>
        </p:nvSpPr>
        <p:spPr/>
        <p:txBody>
          <a:bodyPr/>
          <a:lstStyle/>
          <a:p>
            <a:fld id="{8755F1AE-A1E5-EB48-89BE-516A2C7B96CF}" type="slidenum">
              <a:rPr lang="en-US" smtClean="0"/>
              <a:t>‹#›</a:t>
            </a:fld>
            <a:endParaRPr lang="en-US"/>
          </a:p>
        </p:txBody>
      </p:sp>
    </p:spTree>
    <p:extLst>
      <p:ext uri="{BB962C8B-B14F-4D97-AF65-F5344CB8AC3E}">
        <p14:creationId xmlns:p14="http://schemas.microsoft.com/office/powerpoint/2010/main" val="24913622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E511D-C026-86C8-44FD-5D0F29BFC031}"/>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11315F8-7A9E-8872-C52E-79B05E19A8F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F4826E9-9ACE-DBC8-7526-DCA7622CF8C6}"/>
              </a:ext>
            </a:extLst>
          </p:cNvPr>
          <p:cNvSpPr>
            <a:spLocks noGrp="1"/>
          </p:cNvSpPr>
          <p:nvPr>
            <p:ph type="dt" sz="half" idx="10"/>
          </p:nvPr>
        </p:nvSpPr>
        <p:spPr/>
        <p:txBody>
          <a:bodyPr/>
          <a:lstStyle/>
          <a:p>
            <a:fld id="{017F502C-94E3-C042-BD48-853BA4FF8827}" type="datetime1">
              <a:rPr lang="en-IN" smtClean="0"/>
              <a:t>06/11/23</a:t>
            </a:fld>
            <a:endParaRPr lang="en-US"/>
          </a:p>
        </p:txBody>
      </p:sp>
      <p:sp>
        <p:nvSpPr>
          <p:cNvPr id="5" name="Footer Placeholder 4">
            <a:extLst>
              <a:ext uri="{FF2B5EF4-FFF2-40B4-BE49-F238E27FC236}">
                <a16:creationId xmlns:a16="http://schemas.microsoft.com/office/drawing/2014/main" id="{09EE4E38-EB3E-C38E-2BED-F4BE2BABD0A7}"/>
              </a:ext>
            </a:extLst>
          </p:cNvPr>
          <p:cNvSpPr>
            <a:spLocks noGrp="1"/>
          </p:cNvSpPr>
          <p:nvPr>
            <p:ph type="ftr" sz="quarter" idx="11"/>
          </p:nvPr>
        </p:nvSpPr>
        <p:spPr/>
        <p:txBody>
          <a:bodyPr/>
          <a:lstStyle/>
          <a:p>
            <a:r>
              <a:rPr lang="en-US"/>
              <a:t>IGDC 2023 | Prashant Mishra (Soundly)</a:t>
            </a:r>
          </a:p>
        </p:txBody>
      </p:sp>
      <p:sp>
        <p:nvSpPr>
          <p:cNvPr id="6" name="Slide Number Placeholder 5">
            <a:extLst>
              <a:ext uri="{FF2B5EF4-FFF2-40B4-BE49-F238E27FC236}">
                <a16:creationId xmlns:a16="http://schemas.microsoft.com/office/drawing/2014/main" id="{4D163780-E5CB-8C1E-9918-BF8E8A3D7E9D}"/>
              </a:ext>
            </a:extLst>
          </p:cNvPr>
          <p:cNvSpPr>
            <a:spLocks noGrp="1"/>
          </p:cNvSpPr>
          <p:nvPr>
            <p:ph type="sldNum" sz="quarter" idx="12"/>
          </p:nvPr>
        </p:nvSpPr>
        <p:spPr/>
        <p:txBody>
          <a:bodyPr/>
          <a:lstStyle/>
          <a:p>
            <a:fld id="{8755F1AE-A1E5-EB48-89BE-516A2C7B96CF}" type="slidenum">
              <a:rPr lang="en-US" smtClean="0"/>
              <a:t>‹#›</a:t>
            </a:fld>
            <a:endParaRPr lang="en-US"/>
          </a:p>
        </p:txBody>
      </p:sp>
    </p:spTree>
    <p:extLst>
      <p:ext uri="{BB962C8B-B14F-4D97-AF65-F5344CB8AC3E}">
        <p14:creationId xmlns:p14="http://schemas.microsoft.com/office/powerpoint/2010/main" val="14900937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2F0C0-5AD4-F50F-5E30-0CC5D069C63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756C0BB-E06F-C9D3-E674-4D6126212423}"/>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738E4C1A-DC50-13C0-0E3F-709CFB7A8941}"/>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01912681-1ACE-D2F6-DFDF-0B6726D31F86}"/>
              </a:ext>
            </a:extLst>
          </p:cNvPr>
          <p:cNvSpPr>
            <a:spLocks noGrp="1"/>
          </p:cNvSpPr>
          <p:nvPr>
            <p:ph type="dt" sz="half" idx="10"/>
          </p:nvPr>
        </p:nvSpPr>
        <p:spPr/>
        <p:txBody>
          <a:bodyPr/>
          <a:lstStyle/>
          <a:p>
            <a:fld id="{4763FF92-28B9-E545-8081-07AB1D06BFD7}" type="datetime1">
              <a:rPr lang="en-IN" smtClean="0"/>
              <a:t>06/11/23</a:t>
            </a:fld>
            <a:endParaRPr lang="en-US"/>
          </a:p>
        </p:txBody>
      </p:sp>
      <p:sp>
        <p:nvSpPr>
          <p:cNvPr id="6" name="Footer Placeholder 5">
            <a:extLst>
              <a:ext uri="{FF2B5EF4-FFF2-40B4-BE49-F238E27FC236}">
                <a16:creationId xmlns:a16="http://schemas.microsoft.com/office/drawing/2014/main" id="{DA308BF9-EAF0-8131-FD83-9D1EBE22D084}"/>
              </a:ext>
            </a:extLst>
          </p:cNvPr>
          <p:cNvSpPr>
            <a:spLocks noGrp="1"/>
          </p:cNvSpPr>
          <p:nvPr>
            <p:ph type="ftr" sz="quarter" idx="11"/>
          </p:nvPr>
        </p:nvSpPr>
        <p:spPr/>
        <p:txBody>
          <a:bodyPr/>
          <a:lstStyle/>
          <a:p>
            <a:r>
              <a:rPr lang="en-US"/>
              <a:t>IGDC 2023 | Prashant Mishra (Soundly)</a:t>
            </a:r>
          </a:p>
        </p:txBody>
      </p:sp>
      <p:sp>
        <p:nvSpPr>
          <p:cNvPr id="7" name="Slide Number Placeholder 6">
            <a:extLst>
              <a:ext uri="{FF2B5EF4-FFF2-40B4-BE49-F238E27FC236}">
                <a16:creationId xmlns:a16="http://schemas.microsoft.com/office/drawing/2014/main" id="{6FB2E230-1CDC-876A-883D-0EEB8D68D9A5}"/>
              </a:ext>
            </a:extLst>
          </p:cNvPr>
          <p:cNvSpPr>
            <a:spLocks noGrp="1"/>
          </p:cNvSpPr>
          <p:nvPr>
            <p:ph type="sldNum" sz="quarter" idx="12"/>
          </p:nvPr>
        </p:nvSpPr>
        <p:spPr/>
        <p:txBody>
          <a:bodyPr/>
          <a:lstStyle/>
          <a:p>
            <a:fld id="{8755F1AE-A1E5-EB48-89BE-516A2C7B96CF}" type="slidenum">
              <a:rPr lang="en-US" smtClean="0"/>
              <a:t>‹#›</a:t>
            </a:fld>
            <a:endParaRPr lang="en-US"/>
          </a:p>
        </p:txBody>
      </p:sp>
    </p:spTree>
    <p:extLst>
      <p:ext uri="{BB962C8B-B14F-4D97-AF65-F5344CB8AC3E}">
        <p14:creationId xmlns:p14="http://schemas.microsoft.com/office/powerpoint/2010/main" val="30404018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22B06-0B3D-7099-0C60-DB6D63125100}"/>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4AFF528-AE0D-7F5C-A7A9-0BB920F865D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8D43B590-2EB6-3457-5B58-D9C5A3F81ED3}"/>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F66FB254-DB59-B098-60E1-3043D99E5C6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047E82E0-9EA5-F17D-BD4D-4E5F64D930B1}"/>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30779E7-71DC-30C0-1806-15BED01A72B8}"/>
              </a:ext>
            </a:extLst>
          </p:cNvPr>
          <p:cNvSpPr>
            <a:spLocks noGrp="1"/>
          </p:cNvSpPr>
          <p:nvPr>
            <p:ph type="dt" sz="half" idx="10"/>
          </p:nvPr>
        </p:nvSpPr>
        <p:spPr/>
        <p:txBody>
          <a:bodyPr/>
          <a:lstStyle/>
          <a:p>
            <a:fld id="{39CA21DB-67B3-854F-A71B-90BC0D70C1DA}" type="datetime1">
              <a:rPr lang="en-IN" smtClean="0"/>
              <a:t>06/11/23</a:t>
            </a:fld>
            <a:endParaRPr lang="en-US"/>
          </a:p>
        </p:txBody>
      </p:sp>
      <p:sp>
        <p:nvSpPr>
          <p:cNvPr id="8" name="Footer Placeholder 7">
            <a:extLst>
              <a:ext uri="{FF2B5EF4-FFF2-40B4-BE49-F238E27FC236}">
                <a16:creationId xmlns:a16="http://schemas.microsoft.com/office/drawing/2014/main" id="{B2CDFC4B-D6A8-0405-AC6F-AECBF87E25BE}"/>
              </a:ext>
            </a:extLst>
          </p:cNvPr>
          <p:cNvSpPr>
            <a:spLocks noGrp="1"/>
          </p:cNvSpPr>
          <p:nvPr>
            <p:ph type="ftr" sz="quarter" idx="11"/>
          </p:nvPr>
        </p:nvSpPr>
        <p:spPr/>
        <p:txBody>
          <a:bodyPr/>
          <a:lstStyle/>
          <a:p>
            <a:r>
              <a:rPr lang="en-US"/>
              <a:t>IGDC 2023 | Prashant Mishra (Soundly)</a:t>
            </a:r>
          </a:p>
        </p:txBody>
      </p:sp>
      <p:sp>
        <p:nvSpPr>
          <p:cNvPr id="9" name="Slide Number Placeholder 8">
            <a:extLst>
              <a:ext uri="{FF2B5EF4-FFF2-40B4-BE49-F238E27FC236}">
                <a16:creationId xmlns:a16="http://schemas.microsoft.com/office/drawing/2014/main" id="{E864E759-7FEC-F8E0-E677-894A1734EB64}"/>
              </a:ext>
            </a:extLst>
          </p:cNvPr>
          <p:cNvSpPr>
            <a:spLocks noGrp="1"/>
          </p:cNvSpPr>
          <p:nvPr>
            <p:ph type="sldNum" sz="quarter" idx="12"/>
          </p:nvPr>
        </p:nvSpPr>
        <p:spPr/>
        <p:txBody>
          <a:bodyPr/>
          <a:lstStyle/>
          <a:p>
            <a:fld id="{8755F1AE-A1E5-EB48-89BE-516A2C7B96CF}" type="slidenum">
              <a:rPr lang="en-US" smtClean="0"/>
              <a:t>‹#›</a:t>
            </a:fld>
            <a:endParaRPr lang="en-US"/>
          </a:p>
        </p:txBody>
      </p:sp>
    </p:spTree>
    <p:extLst>
      <p:ext uri="{BB962C8B-B14F-4D97-AF65-F5344CB8AC3E}">
        <p14:creationId xmlns:p14="http://schemas.microsoft.com/office/powerpoint/2010/main" val="14952245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6909C-3E45-0D96-048B-1D3FD423AD74}"/>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2C27FA58-666A-E4AE-359D-637845B709D6}"/>
              </a:ext>
            </a:extLst>
          </p:cNvPr>
          <p:cNvSpPr>
            <a:spLocks noGrp="1"/>
          </p:cNvSpPr>
          <p:nvPr>
            <p:ph type="dt" sz="half" idx="10"/>
          </p:nvPr>
        </p:nvSpPr>
        <p:spPr/>
        <p:txBody>
          <a:bodyPr/>
          <a:lstStyle/>
          <a:p>
            <a:fld id="{504FDF83-6E4E-C94D-9468-41BA49C93AEE}" type="datetime1">
              <a:rPr lang="en-IN" smtClean="0"/>
              <a:t>06/11/23</a:t>
            </a:fld>
            <a:endParaRPr lang="en-US"/>
          </a:p>
        </p:txBody>
      </p:sp>
      <p:sp>
        <p:nvSpPr>
          <p:cNvPr id="4" name="Footer Placeholder 3">
            <a:extLst>
              <a:ext uri="{FF2B5EF4-FFF2-40B4-BE49-F238E27FC236}">
                <a16:creationId xmlns:a16="http://schemas.microsoft.com/office/drawing/2014/main" id="{466D72AE-B62D-1A14-2E52-CCC4C688CEBA}"/>
              </a:ext>
            </a:extLst>
          </p:cNvPr>
          <p:cNvSpPr>
            <a:spLocks noGrp="1"/>
          </p:cNvSpPr>
          <p:nvPr>
            <p:ph type="ftr" sz="quarter" idx="11"/>
          </p:nvPr>
        </p:nvSpPr>
        <p:spPr/>
        <p:txBody>
          <a:bodyPr/>
          <a:lstStyle/>
          <a:p>
            <a:r>
              <a:rPr lang="en-US"/>
              <a:t>IGDC 2023 | Prashant Mishra (Soundly)</a:t>
            </a:r>
          </a:p>
        </p:txBody>
      </p:sp>
      <p:sp>
        <p:nvSpPr>
          <p:cNvPr id="5" name="Slide Number Placeholder 4">
            <a:extLst>
              <a:ext uri="{FF2B5EF4-FFF2-40B4-BE49-F238E27FC236}">
                <a16:creationId xmlns:a16="http://schemas.microsoft.com/office/drawing/2014/main" id="{08F8804B-110D-856C-7297-271D01D29709}"/>
              </a:ext>
            </a:extLst>
          </p:cNvPr>
          <p:cNvSpPr>
            <a:spLocks noGrp="1"/>
          </p:cNvSpPr>
          <p:nvPr>
            <p:ph type="sldNum" sz="quarter" idx="12"/>
          </p:nvPr>
        </p:nvSpPr>
        <p:spPr/>
        <p:txBody>
          <a:bodyPr/>
          <a:lstStyle/>
          <a:p>
            <a:fld id="{8755F1AE-A1E5-EB48-89BE-516A2C7B96CF}" type="slidenum">
              <a:rPr lang="en-US" smtClean="0"/>
              <a:t>‹#›</a:t>
            </a:fld>
            <a:endParaRPr lang="en-US"/>
          </a:p>
        </p:txBody>
      </p:sp>
    </p:spTree>
    <p:extLst>
      <p:ext uri="{BB962C8B-B14F-4D97-AF65-F5344CB8AC3E}">
        <p14:creationId xmlns:p14="http://schemas.microsoft.com/office/powerpoint/2010/main" val="39143937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5388AD-B7D6-0911-1614-3678E37D6870}"/>
              </a:ext>
            </a:extLst>
          </p:cNvPr>
          <p:cNvSpPr>
            <a:spLocks noGrp="1"/>
          </p:cNvSpPr>
          <p:nvPr>
            <p:ph type="dt" sz="half" idx="10"/>
          </p:nvPr>
        </p:nvSpPr>
        <p:spPr/>
        <p:txBody>
          <a:bodyPr/>
          <a:lstStyle/>
          <a:p>
            <a:fld id="{F8DDD4E1-7F36-A74D-A73D-36A9D7F5A496}" type="datetime1">
              <a:rPr lang="en-IN" smtClean="0"/>
              <a:t>06/11/23</a:t>
            </a:fld>
            <a:endParaRPr lang="en-US"/>
          </a:p>
        </p:txBody>
      </p:sp>
      <p:sp>
        <p:nvSpPr>
          <p:cNvPr id="3" name="Footer Placeholder 2">
            <a:extLst>
              <a:ext uri="{FF2B5EF4-FFF2-40B4-BE49-F238E27FC236}">
                <a16:creationId xmlns:a16="http://schemas.microsoft.com/office/drawing/2014/main" id="{9C161499-D389-F605-35E6-3606A1CE106D}"/>
              </a:ext>
            </a:extLst>
          </p:cNvPr>
          <p:cNvSpPr>
            <a:spLocks noGrp="1"/>
          </p:cNvSpPr>
          <p:nvPr>
            <p:ph type="ftr" sz="quarter" idx="11"/>
          </p:nvPr>
        </p:nvSpPr>
        <p:spPr/>
        <p:txBody>
          <a:bodyPr/>
          <a:lstStyle/>
          <a:p>
            <a:r>
              <a:rPr lang="en-US"/>
              <a:t>IGDC 2023 | Prashant Mishra (Soundly)</a:t>
            </a:r>
          </a:p>
        </p:txBody>
      </p:sp>
      <p:sp>
        <p:nvSpPr>
          <p:cNvPr id="4" name="Slide Number Placeholder 3">
            <a:extLst>
              <a:ext uri="{FF2B5EF4-FFF2-40B4-BE49-F238E27FC236}">
                <a16:creationId xmlns:a16="http://schemas.microsoft.com/office/drawing/2014/main" id="{BB1A4192-2C62-E107-06A9-C6B52C1FD10E}"/>
              </a:ext>
            </a:extLst>
          </p:cNvPr>
          <p:cNvSpPr>
            <a:spLocks noGrp="1"/>
          </p:cNvSpPr>
          <p:nvPr>
            <p:ph type="sldNum" sz="quarter" idx="12"/>
          </p:nvPr>
        </p:nvSpPr>
        <p:spPr/>
        <p:txBody>
          <a:bodyPr/>
          <a:lstStyle/>
          <a:p>
            <a:fld id="{8755F1AE-A1E5-EB48-89BE-516A2C7B96CF}" type="slidenum">
              <a:rPr lang="en-US" smtClean="0"/>
              <a:t>‹#›</a:t>
            </a:fld>
            <a:endParaRPr lang="en-US"/>
          </a:p>
        </p:txBody>
      </p:sp>
    </p:spTree>
    <p:extLst>
      <p:ext uri="{BB962C8B-B14F-4D97-AF65-F5344CB8AC3E}">
        <p14:creationId xmlns:p14="http://schemas.microsoft.com/office/powerpoint/2010/main" val="25610283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C1596-0C4D-96CF-ACAC-68BCE1BFFD4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35FD3EB7-74F7-DED5-265D-3F11CDD19B4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A5A74704-3F1C-2F34-6F2A-589FECA446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4D2D713-E469-E94C-0944-8116DF775CBA}"/>
              </a:ext>
            </a:extLst>
          </p:cNvPr>
          <p:cNvSpPr>
            <a:spLocks noGrp="1"/>
          </p:cNvSpPr>
          <p:nvPr>
            <p:ph type="dt" sz="half" idx="10"/>
          </p:nvPr>
        </p:nvSpPr>
        <p:spPr/>
        <p:txBody>
          <a:bodyPr/>
          <a:lstStyle/>
          <a:p>
            <a:fld id="{3D5007EA-86E4-3540-B096-D4DAF3A24C05}" type="datetime1">
              <a:rPr lang="en-IN" smtClean="0"/>
              <a:t>06/11/23</a:t>
            </a:fld>
            <a:endParaRPr lang="en-US"/>
          </a:p>
        </p:txBody>
      </p:sp>
      <p:sp>
        <p:nvSpPr>
          <p:cNvPr id="6" name="Footer Placeholder 5">
            <a:extLst>
              <a:ext uri="{FF2B5EF4-FFF2-40B4-BE49-F238E27FC236}">
                <a16:creationId xmlns:a16="http://schemas.microsoft.com/office/drawing/2014/main" id="{0A856096-E42A-50EE-34C0-A4544E6884EB}"/>
              </a:ext>
            </a:extLst>
          </p:cNvPr>
          <p:cNvSpPr>
            <a:spLocks noGrp="1"/>
          </p:cNvSpPr>
          <p:nvPr>
            <p:ph type="ftr" sz="quarter" idx="11"/>
          </p:nvPr>
        </p:nvSpPr>
        <p:spPr/>
        <p:txBody>
          <a:bodyPr/>
          <a:lstStyle/>
          <a:p>
            <a:r>
              <a:rPr lang="en-US"/>
              <a:t>IGDC 2023 | Prashant Mishra (Soundly)</a:t>
            </a:r>
          </a:p>
        </p:txBody>
      </p:sp>
      <p:sp>
        <p:nvSpPr>
          <p:cNvPr id="7" name="Slide Number Placeholder 6">
            <a:extLst>
              <a:ext uri="{FF2B5EF4-FFF2-40B4-BE49-F238E27FC236}">
                <a16:creationId xmlns:a16="http://schemas.microsoft.com/office/drawing/2014/main" id="{8AB82E63-2D15-B1AE-B9E0-773517FED726}"/>
              </a:ext>
            </a:extLst>
          </p:cNvPr>
          <p:cNvSpPr>
            <a:spLocks noGrp="1"/>
          </p:cNvSpPr>
          <p:nvPr>
            <p:ph type="sldNum" sz="quarter" idx="12"/>
          </p:nvPr>
        </p:nvSpPr>
        <p:spPr/>
        <p:txBody>
          <a:bodyPr/>
          <a:lstStyle/>
          <a:p>
            <a:fld id="{8755F1AE-A1E5-EB48-89BE-516A2C7B96CF}" type="slidenum">
              <a:rPr lang="en-US" smtClean="0"/>
              <a:t>‹#›</a:t>
            </a:fld>
            <a:endParaRPr lang="en-US"/>
          </a:p>
        </p:txBody>
      </p:sp>
    </p:spTree>
    <p:extLst>
      <p:ext uri="{BB962C8B-B14F-4D97-AF65-F5344CB8AC3E}">
        <p14:creationId xmlns:p14="http://schemas.microsoft.com/office/powerpoint/2010/main" val="37027382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B9690-CEC9-E236-CA00-5FFAFA9F148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7828BCB5-6448-59FC-40A3-D5EF56144F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22A66A-385E-D52F-99AD-A3113BA3CA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FA44605-9148-4AB5-55AB-6F4459D2003E}"/>
              </a:ext>
            </a:extLst>
          </p:cNvPr>
          <p:cNvSpPr>
            <a:spLocks noGrp="1"/>
          </p:cNvSpPr>
          <p:nvPr>
            <p:ph type="dt" sz="half" idx="10"/>
          </p:nvPr>
        </p:nvSpPr>
        <p:spPr/>
        <p:txBody>
          <a:bodyPr/>
          <a:lstStyle/>
          <a:p>
            <a:fld id="{1343373E-2E4D-AD4E-92B2-6AF0891962B3}" type="datetime1">
              <a:rPr lang="en-IN" smtClean="0"/>
              <a:t>06/11/23</a:t>
            </a:fld>
            <a:endParaRPr lang="en-US"/>
          </a:p>
        </p:txBody>
      </p:sp>
      <p:sp>
        <p:nvSpPr>
          <p:cNvPr id="6" name="Footer Placeholder 5">
            <a:extLst>
              <a:ext uri="{FF2B5EF4-FFF2-40B4-BE49-F238E27FC236}">
                <a16:creationId xmlns:a16="http://schemas.microsoft.com/office/drawing/2014/main" id="{5B948CC8-91E5-969E-03E7-5864199DABD1}"/>
              </a:ext>
            </a:extLst>
          </p:cNvPr>
          <p:cNvSpPr>
            <a:spLocks noGrp="1"/>
          </p:cNvSpPr>
          <p:nvPr>
            <p:ph type="ftr" sz="quarter" idx="11"/>
          </p:nvPr>
        </p:nvSpPr>
        <p:spPr/>
        <p:txBody>
          <a:bodyPr/>
          <a:lstStyle/>
          <a:p>
            <a:r>
              <a:rPr lang="en-US"/>
              <a:t>IGDC 2023 | Prashant Mishra (Soundly)</a:t>
            </a:r>
          </a:p>
        </p:txBody>
      </p:sp>
      <p:sp>
        <p:nvSpPr>
          <p:cNvPr id="7" name="Slide Number Placeholder 6">
            <a:extLst>
              <a:ext uri="{FF2B5EF4-FFF2-40B4-BE49-F238E27FC236}">
                <a16:creationId xmlns:a16="http://schemas.microsoft.com/office/drawing/2014/main" id="{1706470A-450A-8E9A-7ADE-5C3B1AF7D54F}"/>
              </a:ext>
            </a:extLst>
          </p:cNvPr>
          <p:cNvSpPr>
            <a:spLocks noGrp="1"/>
          </p:cNvSpPr>
          <p:nvPr>
            <p:ph type="sldNum" sz="quarter" idx="12"/>
          </p:nvPr>
        </p:nvSpPr>
        <p:spPr/>
        <p:txBody>
          <a:bodyPr/>
          <a:lstStyle/>
          <a:p>
            <a:fld id="{8755F1AE-A1E5-EB48-89BE-516A2C7B96CF}" type="slidenum">
              <a:rPr lang="en-US" smtClean="0"/>
              <a:t>‹#›</a:t>
            </a:fld>
            <a:endParaRPr lang="en-US"/>
          </a:p>
        </p:txBody>
      </p:sp>
    </p:spTree>
    <p:extLst>
      <p:ext uri="{BB962C8B-B14F-4D97-AF65-F5344CB8AC3E}">
        <p14:creationId xmlns:p14="http://schemas.microsoft.com/office/powerpoint/2010/main" val="34158489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BB788A-5EEA-C179-7A4F-74C39B3E99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6CBA752-5DF4-6EFA-0DAD-191DF86305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306EA4E-1F16-2E6B-12FB-7E0BBBD57D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433C17-A3C6-FF47-94F4-CE38BBE78FD9}" type="datetime1">
              <a:rPr lang="en-IN" smtClean="0"/>
              <a:t>06/11/23</a:t>
            </a:fld>
            <a:endParaRPr lang="en-US"/>
          </a:p>
        </p:txBody>
      </p:sp>
      <p:sp>
        <p:nvSpPr>
          <p:cNvPr id="5" name="Footer Placeholder 4">
            <a:extLst>
              <a:ext uri="{FF2B5EF4-FFF2-40B4-BE49-F238E27FC236}">
                <a16:creationId xmlns:a16="http://schemas.microsoft.com/office/drawing/2014/main" id="{3B56FBC6-FE8D-C918-0077-52765A33AE8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IGDC 2023 | Prashant Mishra (Soundly)</a:t>
            </a:r>
          </a:p>
        </p:txBody>
      </p:sp>
      <p:sp>
        <p:nvSpPr>
          <p:cNvPr id="6" name="Slide Number Placeholder 5">
            <a:extLst>
              <a:ext uri="{FF2B5EF4-FFF2-40B4-BE49-F238E27FC236}">
                <a16:creationId xmlns:a16="http://schemas.microsoft.com/office/drawing/2014/main" id="{42C4C9F3-3E9B-C472-1C3D-F66AE0C4B01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55F1AE-A1E5-EB48-89BE-516A2C7B96CF}" type="slidenum">
              <a:rPr lang="en-US" smtClean="0"/>
              <a:t>‹#›</a:t>
            </a:fld>
            <a:endParaRPr lang="en-US"/>
          </a:p>
        </p:txBody>
      </p:sp>
    </p:spTree>
    <p:extLst>
      <p:ext uri="{BB962C8B-B14F-4D97-AF65-F5344CB8AC3E}">
        <p14:creationId xmlns:p14="http://schemas.microsoft.com/office/powerpoint/2010/main" val="17722153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6.svg"/></Relationships>
</file>

<file path=ppt/slides/_rels/slide3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82.sv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90.sv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image" Target="../media/image8.png"/><Relationship Id="rId16"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11.svg"/><Relationship Id="rId15" Type="http://schemas.openxmlformats.org/officeDocument/2006/relationships/image" Target="../media/image21.jp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s>
</file>

<file path=ppt/slides/_rels/slide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9C6F432-B784-E8DC-340A-1C2B7F4B9DCB}"/>
              </a:ext>
            </a:extLst>
          </p:cNvPr>
          <p:cNvPicPr>
            <a:picLocks noChangeAspect="1"/>
          </p:cNvPicPr>
          <p:nvPr/>
        </p:nvPicPr>
        <p:blipFill>
          <a:blip r:embed="rId3"/>
          <a:srcRect/>
          <a:stretch/>
        </p:blipFill>
        <p:spPr>
          <a:xfrm>
            <a:off x="-73080" y="-44726"/>
            <a:ext cx="12338160" cy="6947452"/>
          </a:xfrm>
          <a:prstGeom prst="rect">
            <a:avLst/>
          </a:prstGeom>
        </p:spPr>
      </p:pic>
      <p:sp>
        <p:nvSpPr>
          <p:cNvPr id="2" name="object 11">
            <a:extLst>
              <a:ext uri="{FF2B5EF4-FFF2-40B4-BE49-F238E27FC236}">
                <a16:creationId xmlns:a16="http://schemas.microsoft.com/office/drawing/2014/main" id="{E8CD8DE6-C4E6-9E13-C2AE-FD9935331043}"/>
              </a:ext>
            </a:extLst>
          </p:cNvPr>
          <p:cNvSpPr txBox="1">
            <a:spLocks/>
          </p:cNvSpPr>
          <p:nvPr/>
        </p:nvSpPr>
        <p:spPr>
          <a:xfrm>
            <a:off x="1604576" y="2026660"/>
            <a:ext cx="6320223" cy="528350"/>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2700" algn="l">
              <a:lnSpc>
                <a:spcPct val="100000"/>
              </a:lnSpc>
              <a:spcBef>
                <a:spcPts val="100"/>
              </a:spcBef>
              <a:tabLst>
                <a:tab pos="2670175" algn="l"/>
              </a:tabLst>
            </a:pPr>
            <a:r>
              <a:rPr lang="en-IN" sz="3350" spc="-10" dirty="0">
                <a:solidFill>
                  <a:schemeClr val="bg1"/>
                </a:solidFill>
                <a:latin typeface="Archivo" pitchFamily="2" charset="77"/>
                <a:cs typeface="Archivo" pitchFamily="2" charset="77"/>
              </a:rPr>
              <a:t>PRASHANT  MISHRA</a:t>
            </a:r>
          </a:p>
        </p:txBody>
      </p:sp>
      <p:sp>
        <p:nvSpPr>
          <p:cNvPr id="3" name="object 12">
            <a:extLst>
              <a:ext uri="{FF2B5EF4-FFF2-40B4-BE49-F238E27FC236}">
                <a16:creationId xmlns:a16="http://schemas.microsoft.com/office/drawing/2014/main" id="{F2EF05E8-743A-3791-0870-ADF62FB1D359}"/>
              </a:ext>
            </a:extLst>
          </p:cNvPr>
          <p:cNvSpPr txBox="1"/>
          <p:nvPr/>
        </p:nvSpPr>
        <p:spPr>
          <a:xfrm>
            <a:off x="1604595" y="2994623"/>
            <a:ext cx="6154357" cy="985911"/>
          </a:xfrm>
          <a:prstGeom prst="rect">
            <a:avLst/>
          </a:prstGeom>
        </p:spPr>
        <p:txBody>
          <a:bodyPr vert="horz" wrap="square" lIns="0" tIns="17780" rIns="0" bIns="0" rtlCol="0">
            <a:spAutoFit/>
          </a:bodyPr>
          <a:lstStyle/>
          <a:p>
            <a:pPr marL="12700">
              <a:lnSpc>
                <a:spcPct val="150000"/>
              </a:lnSpc>
              <a:spcBef>
                <a:spcPts val="140"/>
              </a:spcBef>
            </a:pPr>
            <a:r>
              <a:rPr lang="en-US" sz="2400" dirty="0">
                <a:solidFill>
                  <a:srgbClr val="ED5C21"/>
                </a:solidFill>
                <a:latin typeface="Archivo" pitchFamily="2" charset="77"/>
                <a:cs typeface="Archivo" pitchFamily="2" charset="77"/>
              </a:rPr>
              <a:t>SOUNDLY</a:t>
            </a:r>
            <a:br>
              <a:rPr lang="en-US" sz="2400" dirty="0">
                <a:solidFill>
                  <a:srgbClr val="ED5C21"/>
                </a:solidFill>
                <a:latin typeface="Archivo" pitchFamily="2" charset="77"/>
                <a:cs typeface="Archivo" pitchFamily="2" charset="77"/>
              </a:rPr>
            </a:br>
            <a:r>
              <a:rPr lang="en-IN" sz="2000" spc="-20" dirty="0">
                <a:solidFill>
                  <a:srgbClr val="FFFFFF"/>
                </a:solidFill>
                <a:latin typeface="Archivo Light" pitchFamily="2" charset="77"/>
                <a:cs typeface="Archivo Light" pitchFamily="2" charset="77"/>
              </a:rPr>
              <a:t>The Complete Sound Effects Platform</a:t>
            </a:r>
            <a:endParaRPr lang="en-IN" sz="2000" i="1" dirty="0">
              <a:latin typeface="Archivo Light" pitchFamily="2" charset="77"/>
              <a:cs typeface="Archivo Light" pitchFamily="2" charset="77"/>
            </a:endParaRPr>
          </a:p>
        </p:txBody>
      </p:sp>
      <p:sp>
        <p:nvSpPr>
          <p:cNvPr id="4" name="Footer Placeholder 3">
            <a:extLst>
              <a:ext uri="{FF2B5EF4-FFF2-40B4-BE49-F238E27FC236}">
                <a16:creationId xmlns:a16="http://schemas.microsoft.com/office/drawing/2014/main" id="{9BF2B418-D06B-EE08-3FB7-78A5AD8F2F9D}"/>
              </a:ext>
            </a:extLst>
          </p:cNvPr>
          <p:cNvSpPr>
            <a:spLocks noGrp="1"/>
          </p:cNvSpPr>
          <p:nvPr>
            <p:ph type="ftr" sz="quarter" idx="11"/>
          </p:nvPr>
        </p:nvSpPr>
        <p:spPr/>
        <p:txBody>
          <a:bodyPr/>
          <a:lstStyle/>
          <a:p>
            <a:r>
              <a:rPr lang="en-US"/>
              <a:t>IGDC 2023 | Prashant Mishra (Soundly)</a:t>
            </a:r>
          </a:p>
        </p:txBody>
      </p:sp>
    </p:spTree>
    <p:extLst>
      <p:ext uri="{BB962C8B-B14F-4D97-AF65-F5344CB8AC3E}">
        <p14:creationId xmlns:p14="http://schemas.microsoft.com/office/powerpoint/2010/main" val="12194586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710FEF04-9FA2-4DD8-EC29-60D92C7229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171844" y="-4329"/>
            <a:ext cx="7020159" cy="6869586"/>
            <a:chOff x="5171844" y="-11586"/>
            <a:chExt cx="7020159" cy="6869586"/>
          </a:xfrm>
        </p:grpSpPr>
        <p:sp>
          <p:nvSpPr>
            <p:cNvPr id="23" name="Rectangle 22">
              <a:extLst>
                <a:ext uri="{FF2B5EF4-FFF2-40B4-BE49-F238E27FC236}">
                  <a16:creationId xmlns:a16="http://schemas.microsoft.com/office/drawing/2014/main" id="{1B4A5D8B-34EC-D352-BE87-4809E4CE4F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71848" y="-11580"/>
              <a:ext cx="7020152" cy="6869579"/>
            </a:xfrm>
            <a:prstGeom prst="rect">
              <a:avLst/>
            </a:prstGeom>
            <a:gradFill>
              <a:gsLst>
                <a:gs pos="7000">
                  <a:schemeClr val="accent2"/>
                </a:gs>
                <a:gs pos="100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5411AD96-CCBD-9812-0D19-0E7C7A79E8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6351336" y="876304"/>
              <a:ext cx="5840664" cy="5981696"/>
            </a:xfrm>
            <a:prstGeom prst="rect">
              <a:avLst/>
            </a:prstGeom>
            <a:gradFill flip="none" rotWithShape="1">
              <a:gsLst>
                <a:gs pos="0">
                  <a:schemeClr val="accent5">
                    <a:lumMod val="75000"/>
                  </a:schemeClr>
                </a:gs>
                <a:gs pos="60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9" name="Rectangle 18">
              <a:extLst>
                <a:ext uri="{FF2B5EF4-FFF2-40B4-BE49-F238E27FC236}">
                  <a16:creationId xmlns:a16="http://schemas.microsoft.com/office/drawing/2014/main" id="{5AF89D92-20DD-C8E9-DF7A-988B096424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71844" y="-11586"/>
              <a:ext cx="5171848" cy="6869586"/>
            </a:xfrm>
            <a:prstGeom prst="rect">
              <a:avLst/>
            </a:prstGeom>
            <a:gradFill flip="none" rotWithShape="1">
              <a:gsLst>
                <a:gs pos="3000">
                  <a:schemeClr val="accent2">
                    <a:alpha val="70000"/>
                  </a:schemeClr>
                </a:gs>
                <a:gs pos="42000">
                  <a:schemeClr val="accent2">
                    <a:alpha val="0"/>
                  </a:schemeClr>
                </a:gs>
              </a:gsLst>
              <a:lin ang="3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7F78F10-63E0-611E-AC78-66E24EA306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6042356" y="708353"/>
              <a:ext cx="6869583" cy="5429710"/>
            </a:xfrm>
            <a:prstGeom prst="rect">
              <a:avLst/>
            </a:prstGeom>
            <a:gradFill>
              <a:gsLst>
                <a:gs pos="0">
                  <a:schemeClr val="accent5">
                    <a:alpha val="86000"/>
                  </a:schemeClr>
                </a:gs>
                <a:gs pos="57000">
                  <a:schemeClr val="accent2">
                    <a:alpha val="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58DA23E0-6F42-EFF1-24E5-E0D0EE0C38B5}"/>
              </a:ext>
            </a:extLst>
          </p:cNvPr>
          <p:cNvSpPr>
            <a:spLocks noGrp="1"/>
          </p:cNvSpPr>
          <p:nvPr>
            <p:ph type="title"/>
          </p:nvPr>
        </p:nvSpPr>
        <p:spPr>
          <a:xfrm>
            <a:off x="5346792" y="2146035"/>
            <a:ext cx="6670263" cy="1282965"/>
          </a:xfrm>
        </p:spPr>
        <p:txBody>
          <a:bodyPr vert="horz" lIns="91440" tIns="45720" rIns="91440" bIns="45720" rtlCol="0" anchor="ctr">
            <a:normAutofit/>
          </a:bodyPr>
          <a:lstStyle/>
          <a:p>
            <a:pPr algn="just"/>
            <a:r>
              <a:rPr lang="en-US" sz="3400" dirty="0">
                <a:solidFill>
                  <a:srgbClr val="FFFFFF"/>
                </a:solidFill>
              </a:rPr>
              <a:t>In games, sound is NOT 50% of the experience</a:t>
            </a:r>
          </a:p>
        </p:txBody>
      </p:sp>
      <p:pic>
        <p:nvPicPr>
          <p:cNvPr id="27" name="Picture 26" descr="A stack of dice on a boardgame">
            <a:extLst>
              <a:ext uri="{FF2B5EF4-FFF2-40B4-BE49-F238E27FC236}">
                <a16:creationId xmlns:a16="http://schemas.microsoft.com/office/drawing/2014/main" id="{2606DEC2-2443-5E09-EFFF-FA0F12B9799C}"/>
              </a:ext>
            </a:extLst>
          </p:cNvPr>
          <p:cNvPicPr>
            <a:picLocks noChangeAspect="1"/>
          </p:cNvPicPr>
          <p:nvPr/>
        </p:nvPicPr>
        <p:blipFill rotWithShape="1">
          <a:blip r:embed="rId2"/>
          <a:srcRect l="6481" r="18190"/>
          <a:stretch/>
        </p:blipFill>
        <p:spPr>
          <a:xfrm>
            <a:off x="20" y="-7622"/>
            <a:ext cx="5171828" cy="6865622"/>
          </a:xfrm>
          <a:prstGeom prst="rect">
            <a:avLst/>
          </a:prstGeom>
        </p:spPr>
      </p:pic>
      <p:sp>
        <p:nvSpPr>
          <p:cNvPr id="4" name="Footer Placeholder 3">
            <a:extLst>
              <a:ext uri="{FF2B5EF4-FFF2-40B4-BE49-F238E27FC236}">
                <a16:creationId xmlns:a16="http://schemas.microsoft.com/office/drawing/2014/main" id="{A75344DE-A54B-E676-5BBA-381EB23AAA70}"/>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defRPr/>
            </a:pPr>
            <a:r>
              <a:rPr lang="en-US" kern="1200">
                <a:solidFill>
                  <a:srgbClr val="FFFFFF"/>
                </a:solidFill>
                <a:latin typeface="Calibri" panose="020F0502020204030204"/>
                <a:ea typeface="+mn-ea"/>
                <a:cs typeface="+mn-cs"/>
              </a:rPr>
              <a:t>IGDC 2023 | Prashant Mishra (Soundly)</a:t>
            </a:r>
          </a:p>
        </p:txBody>
      </p:sp>
      <p:sp>
        <p:nvSpPr>
          <p:cNvPr id="3" name="Title 1">
            <a:extLst>
              <a:ext uri="{FF2B5EF4-FFF2-40B4-BE49-F238E27FC236}">
                <a16:creationId xmlns:a16="http://schemas.microsoft.com/office/drawing/2014/main" id="{6057F029-97E6-594D-7938-7D02F359018D}"/>
              </a:ext>
            </a:extLst>
          </p:cNvPr>
          <p:cNvSpPr txBox="1">
            <a:spLocks/>
          </p:cNvSpPr>
          <p:nvPr/>
        </p:nvSpPr>
        <p:spPr>
          <a:xfrm>
            <a:off x="5346791" y="3436979"/>
            <a:ext cx="6670263" cy="128296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3400" dirty="0">
                <a:solidFill>
                  <a:srgbClr val="FFFFFF"/>
                </a:solidFill>
              </a:rPr>
              <a:t>and neither is game mechanics nor the visuals / other elements.</a:t>
            </a:r>
          </a:p>
        </p:txBody>
      </p:sp>
    </p:spTree>
    <p:extLst>
      <p:ext uri="{BB962C8B-B14F-4D97-AF65-F5344CB8AC3E}">
        <p14:creationId xmlns:p14="http://schemas.microsoft.com/office/powerpoint/2010/main" val="2018162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game board with snakes and ladders&#10;&#10;Description automatically generated">
            <a:extLst>
              <a:ext uri="{FF2B5EF4-FFF2-40B4-BE49-F238E27FC236}">
                <a16:creationId xmlns:a16="http://schemas.microsoft.com/office/drawing/2014/main" id="{C48A8DE1-F0E8-C871-8A2E-8DF254F91629}"/>
              </a:ext>
            </a:extLst>
          </p:cNvPr>
          <p:cNvPicPr>
            <a:picLocks noChangeAspect="1"/>
          </p:cNvPicPr>
          <p:nvPr/>
        </p:nvPicPr>
        <p:blipFill rotWithShape="1">
          <a:blip r:embed="rId3"/>
          <a:srcRect t="16693" r="9089" b="10474"/>
          <a:stretch/>
        </p:blipFill>
        <p:spPr>
          <a:xfrm>
            <a:off x="3523488" y="10"/>
            <a:ext cx="8668512" cy="6857990"/>
          </a:xfrm>
          <a:prstGeom prst="rect">
            <a:avLst/>
          </a:prstGeom>
        </p:spPr>
      </p:pic>
      <p:sp>
        <p:nvSpPr>
          <p:cNvPr id="14" name="Rectangle 13">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7F8919C-6DEF-5387-3DC1-15C7E8517DAB}"/>
              </a:ext>
            </a:extLst>
          </p:cNvPr>
          <p:cNvSpPr>
            <a:spLocks noGrp="1"/>
          </p:cNvSpPr>
          <p:nvPr>
            <p:ph type="title"/>
          </p:nvPr>
        </p:nvSpPr>
        <p:spPr>
          <a:xfrm>
            <a:off x="247109" y="1161287"/>
            <a:ext cx="4114799" cy="3302225"/>
          </a:xfrm>
        </p:spPr>
        <p:txBody>
          <a:bodyPr vert="horz" lIns="91440" tIns="45720" rIns="91440" bIns="45720" rtlCol="0" anchor="b">
            <a:normAutofit/>
          </a:bodyPr>
          <a:lstStyle/>
          <a:p>
            <a:r>
              <a:rPr lang="en-US" sz="4000" dirty="0"/>
              <a:t>Let’s revisit Snakes &amp; Ladder</a:t>
            </a:r>
          </a:p>
        </p:txBody>
      </p:sp>
      <p:sp>
        <p:nvSpPr>
          <p:cNvPr id="16" name="Rectangle 15">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Rectangle 17">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44FD0C46-A3F2-466B-BBD7-38FC80EE7CDF}"/>
              </a:ext>
            </a:extLst>
          </p:cNvPr>
          <p:cNvSpPr txBox="1"/>
          <p:nvPr/>
        </p:nvSpPr>
        <p:spPr>
          <a:xfrm>
            <a:off x="7578671" y="5991225"/>
            <a:ext cx="4443997" cy="365125"/>
          </a:xfrm>
          <a:prstGeom prst="rect">
            <a:avLst/>
          </a:prstGeom>
        </p:spPr>
        <p:txBody>
          <a:bodyPr vert="horz" lIns="91440" tIns="45720" rIns="91440" bIns="45720" rtlCol="0" anchor="t">
            <a:normAutofit/>
          </a:bodyPr>
          <a:lstStyle/>
          <a:p>
            <a:pPr>
              <a:lnSpc>
                <a:spcPct val="90000"/>
              </a:lnSpc>
              <a:spcAft>
                <a:spcPts val="600"/>
              </a:spcAft>
            </a:pPr>
            <a:r>
              <a:rPr lang="en-US" sz="1000" dirty="0">
                <a:highlight>
                  <a:srgbClr val="C0C0C0"/>
                </a:highlight>
              </a:rPr>
              <a:t>Image source: https://</a:t>
            </a:r>
            <a:r>
              <a:rPr lang="en-US" sz="1000" dirty="0" err="1">
                <a:highlight>
                  <a:srgbClr val="C0C0C0"/>
                </a:highlight>
              </a:rPr>
              <a:t>live.staticflickr.com</a:t>
            </a:r>
            <a:r>
              <a:rPr lang="en-US" sz="1000" dirty="0">
                <a:highlight>
                  <a:srgbClr val="C0C0C0"/>
                </a:highlight>
              </a:rPr>
              <a:t>/3784/9720925815_3868e28b08_b.jpg</a:t>
            </a:r>
          </a:p>
        </p:txBody>
      </p:sp>
      <p:sp>
        <p:nvSpPr>
          <p:cNvPr id="4" name="Footer Placeholder 3">
            <a:extLst>
              <a:ext uri="{FF2B5EF4-FFF2-40B4-BE49-F238E27FC236}">
                <a16:creationId xmlns:a16="http://schemas.microsoft.com/office/drawing/2014/main" id="{6608898F-7A69-3821-0ED4-1C01E98DD50E}"/>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defRPr/>
            </a:pPr>
            <a:r>
              <a:rPr lang="en-US" kern="1200">
                <a:solidFill>
                  <a:schemeClr val="tx1">
                    <a:lumMod val="50000"/>
                    <a:lumOff val="50000"/>
                  </a:schemeClr>
                </a:solidFill>
                <a:latin typeface="Calibri" panose="020F0502020204030204"/>
                <a:ea typeface="+mn-ea"/>
                <a:cs typeface="+mn-cs"/>
              </a:rPr>
              <a:t>IGDC 2023 | Prashant Mishra (Soundly)</a:t>
            </a:r>
          </a:p>
        </p:txBody>
      </p:sp>
    </p:spTree>
    <p:extLst>
      <p:ext uri="{BB962C8B-B14F-4D97-AF65-F5344CB8AC3E}">
        <p14:creationId xmlns:p14="http://schemas.microsoft.com/office/powerpoint/2010/main" val="1886874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Geometric shapes on a wooden background">
            <a:extLst>
              <a:ext uri="{FF2B5EF4-FFF2-40B4-BE49-F238E27FC236}">
                <a16:creationId xmlns:a16="http://schemas.microsoft.com/office/drawing/2014/main" id="{3ED39EB3-880F-CA46-3481-ABDB4F679A99}"/>
              </a:ext>
            </a:extLst>
          </p:cNvPr>
          <p:cNvPicPr>
            <a:picLocks noChangeAspect="1"/>
          </p:cNvPicPr>
          <p:nvPr/>
        </p:nvPicPr>
        <p:blipFill rotWithShape="1">
          <a:blip r:embed="rId2"/>
          <a:srcRect l="17047" r="30294" b="-2"/>
          <a:stretch/>
        </p:blipFill>
        <p:spPr>
          <a:xfrm>
            <a:off x="-1" y="-2"/>
            <a:ext cx="5410198" cy="6858002"/>
          </a:xfrm>
          <a:prstGeom prst="rect">
            <a:avLst/>
          </a:prstGeom>
        </p:spPr>
      </p:pic>
      <p:sp useBgFill="1">
        <p:nvSpPr>
          <p:cNvPr id="12" name="Rectangle 11">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C606C57-C261-63BA-22B7-128D380EFDE3}"/>
              </a:ext>
            </a:extLst>
          </p:cNvPr>
          <p:cNvSpPr>
            <a:spLocks noGrp="1"/>
          </p:cNvSpPr>
          <p:nvPr>
            <p:ph idx="1"/>
          </p:nvPr>
        </p:nvSpPr>
        <p:spPr>
          <a:xfrm>
            <a:off x="5884939" y="994825"/>
            <a:ext cx="5864695" cy="4494201"/>
          </a:xfrm>
        </p:spPr>
        <p:txBody>
          <a:bodyPr anchor="ctr">
            <a:noAutofit/>
          </a:bodyPr>
          <a:lstStyle/>
          <a:p>
            <a:pPr marL="0" indent="0" algn="just">
              <a:buNone/>
            </a:pPr>
            <a:r>
              <a:rPr lang="en-US" sz="3600" b="1" dirty="0"/>
              <a:t>Essence</a:t>
            </a:r>
            <a:r>
              <a:rPr lang="en-US" sz="3600" dirty="0"/>
              <a:t> of the game is what makes it </a:t>
            </a:r>
            <a:r>
              <a:rPr lang="en-US" sz="3600" u="sng" dirty="0"/>
              <a:t>fun</a:t>
            </a:r>
            <a:r>
              <a:rPr lang="en-US" sz="3600" dirty="0"/>
              <a:t>. Elements such as game mechanics, story / narrative, visuals, sound, haptics </a:t>
            </a:r>
            <a:r>
              <a:rPr lang="en-US" sz="3600" dirty="0" err="1"/>
              <a:t>etc</a:t>
            </a:r>
            <a:r>
              <a:rPr lang="en-US" sz="3600" dirty="0"/>
              <a:t>, make it </a:t>
            </a:r>
            <a:r>
              <a:rPr lang="en-US" sz="3600" b="1" dirty="0"/>
              <a:t>MORE fun</a:t>
            </a:r>
            <a:r>
              <a:rPr lang="en-US" sz="3600" dirty="0"/>
              <a:t>.</a:t>
            </a:r>
          </a:p>
        </p:txBody>
      </p:sp>
      <p:sp>
        <p:nvSpPr>
          <p:cNvPr id="4" name="Footer Placeholder 3">
            <a:extLst>
              <a:ext uri="{FF2B5EF4-FFF2-40B4-BE49-F238E27FC236}">
                <a16:creationId xmlns:a16="http://schemas.microsoft.com/office/drawing/2014/main" id="{DFA5FFDA-02F5-F923-51CA-688C9B701E2B}"/>
              </a:ext>
            </a:extLst>
          </p:cNvPr>
          <p:cNvSpPr>
            <a:spLocks noGrp="1"/>
          </p:cNvSpPr>
          <p:nvPr>
            <p:ph type="ftr" sz="quarter" idx="11"/>
          </p:nvPr>
        </p:nvSpPr>
        <p:spPr>
          <a:xfrm>
            <a:off x="6005024" y="6356350"/>
            <a:ext cx="4323832" cy="365125"/>
          </a:xfrm>
        </p:spPr>
        <p:txBody>
          <a:bodyPr>
            <a:normAutofit/>
          </a:bodyPr>
          <a:lstStyle/>
          <a:p>
            <a:pPr algn="l">
              <a:spcAft>
                <a:spcPts val="600"/>
              </a:spcAft>
            </a:pPr>
            <a:r>
              <a:rPr lang="en-US">
                <a:solidFill>
                  <a:schemeClr val="tx1"/>
                </a:solidFill>
              </a:rPr>
              <a:t>IGDC 2023 | Prashant Mishra (Soundly)</a:t>
            </a:r>
          </a:p>
        </p:txBody>
      </p:sp>
    </p:spTree>
    <p:extLst>
      <p:ext uri="{BB962C8B-B14F-4D97-AF65-F5344CB8AC3E}">
        <p14:creationId xmlns:p14="http://schemas.microsoft.com/office/powerpoint/2010/main" val="8303071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Colour chart with labels">
            <a:extLst>
              <a:ext uri="{FF2B5EF4-FFF2-40B4-BE49-F238E27FC236}">
                <a16:creationId xmlns:a16="http://schemas.microsoft.com/office/drawing/2014/main" id="{DFFC91E1-949F-727C-F28C-3CFCE555D402}"/>
              </a:ext>
            </a:extLst>
          </p:cNvPr>
          <p:cNvPicPr>
            <a:picLocks noChangeAspect="1"/>
          </p:cNvPicPr>
          <p:nvPr/>
        </p:nvPicPr>
        <p:blipFill rotWithShape="1">
          <a:blip r:embed="rId2">
            <a:alphaModFix amt="35000"/>
          </a:blip>
          <a:srcRect t="15193" b="538"/>
          <a:stretch/>
        </p:blipFill>
        <p:spPr>
          <a:xfrm>
            <a:off x="20" y="10"/>
            <a:ext cx="12191980" cy="6857990"/>
          </a:xfrm>
          <a:prstGeom prst="rect">
            <a:avLst/>
          </a:prstGeom>
        </p:spPr>
      </p:pic>
      <p:sp>
        <p:nvSpPr>
          <p:cNvPr id="3" name="Content Placeholder 2">
            <a:extLst>
              <a:ext uri="{FF2B5EF4-FFF2-40B4-BE49-F238E27FC236}">
                <a16:creationId xmlns:a16="http://schemas.microsoft.com/office/drawing/2014/main" id="{08915587-9F07-E258-0DE8-7EAEE2C5D0D8}"/>
              </a:ext>
            </a:extLst>
          </p:cNvPr>
          <p:cNvSpPr>
            <a:spLocks noGrp="1"/>
          </p:cNvSpPr>
          <p:nvPr>
            <p:ph idx="1"/>
          </p:nvPr>
        </p:nvSpPr>
        <p:spPr>
          <a:xfrm>
            <a:off x="1833966" y="2390613"/>
            <a:ext cx="8524067" cy="2076773"/>
          </a:xfrm>
        </p:spPr>
        <p:txBody>
          <a:bodyPr anchor="ctr">
            <a:noAutofit/>
          </a:bodyPr>
          <a:lstStyle/>
          <a:p>
            <a:pPr marL="0" indent="0" algn="ctr">
              <a:buNone/>
            </a:pPr>
            <a:r>
              <a:rPr lang="en-US" sz="6600" dirty="0">
                <a:solidFill>
                  <a:srgbClr val="FFFFFF"/>
                </a:solidFill>
              </a:rPr>
              <a:t>Expand your palette.</a:t>
            </a:r>
          </a:p>
        </p:txBody>
      </p:sp>
      <p:sp>
        <p:nvSpPr>
          <p:cNvPr id="4" name="Footer Placeholder 3">
            <a:extLst>
              <a:ext uri="{FF2B5EF4-FFF2-40B4-BE49-F238E27FC236}">
                <a16:creationId xmlns:a16="http://schemas.microsoft.com/office/drawing/2014/main" id="{549266CF-3D77-F114-76E1-90090CEB06F6}"/>
              </a:ext>
            </a:extLst>
          </p:cNvPr>
          <p:cNvSpPr>
            <a:spLocks noGrp="1"/>
          </p:cNvSpPr>
          <p:nvPr>
            <p:ph type="ftr" sz="quarter" idx="11"/>
          </p:nvPr>
        </p:nvSpPr>
        <p:spPr>
          <a:xfrm>
            <a:off x="4038600" y="6356350"/>
            <a:ext cx="4114800" cy="365125"/>
          </a:xfrm>
        </p:spPr>
        <p:txBody>
          <a:bodyPr>
            <a:normAutofit/>
          </a:bodyPr>
          <a:lstStyle/>
          <a:p>
            <a:pPr>
              <a:spcAft>
                <a:spcPts val="600"/>
              </a:spcAft>
            </a:pPr>
            <a:r>
              <a:rPr lang="en-US">
                <a:solidFill>
                  <a:srgbClr val="FFFFFF"/>
                </a:solidFill>
              </a:rPr>
              <a:t>IGDC 2023 | Prashant Mishra (Soundly)</a:t>
            </a:r>
          </a:p>
        </p:txBody>
      </p:sp>
    </p:spTree>
    <p:extLst>
      <p:ext uri="{BB962C8B-B14F-4D97-AF65-F5344CB8AC3E}">
        <p14:creationId xmlns:p14="http://schemas.microsoft.com/office/powerpoint/2010/main" val="2593359473"/>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White puzzle with one red piece">
            <a:extLst>
              <a:ext uri="{FF2B5EF4-FFF2-40B4-BE49-F238E27FC236}">
                <a16:creationId xmlns:a16="http://schemas.microsoft.com/office/drawing/2014/main" id="{6905D6FE-8B9F-2B7C-00CB-1C9C8A581F9B}"/>
              </a:ext>
            </a:extLst>
          </p:cNvPr>
          <p:cNvPicPr>
            <a:picLocks noChangeAspect="1"/>
          </p:cNvPicPr>
          <p:nvPr/>
        </p:nvPicPr>
        <p:blipFill rotWithShape="1">
          <a:blip r:embed="rId2">
            <a:alphaModFix amt="35000"/>
          </a:blip>
          <a:srcRect/>
          <a:stretch/>
        </p:blipFill>
        <p:spPr>
          <a:xfrm>
            <a:off x="20" y="1"/>
            <a:ext cx="12191980" cy="6857999"/>
          </a:xfrm>
          <a:prstGeom prst="rect">
            <a:avLst/>
          </a:prstGeom>
        </p:spPr>
      </p:pic>
      <p:sp>
        <p:nvSpPr>
          <p:cNvPr id="2" name="Title 1">
            <a:extLst>
              <a:ext uri="{FF2B5EF4-FFF2-40B4-BE49-F238E27FC236}">
                <a16:creationId xmlns:a16="http://schemas.microsoft.com/office/drawing/2014/main" id="{BC5E4CD3-0063-8481-480B-83E461517008}"/>
              </a:ext>
            </a:extLst>
          </p:cNvPr>
          <p:cNvSpPr>
            <a:spLocks noGrp="1"/>
          </p:cNvSpPr>
          <p:nvPr>
            <p:ph type="title"/>
          </p:nvPr>
        </p:nvSpPr>
        <p:spPr>
          <a:xfrm>
            <a:off x="1524000" y="1727917"/>
            <a:ext cx="9144000" cy="2900518"/>
          </a:xfrm>
        </p:spPr>
        <p:txBody>
          <a:bodyPr vert="horz" lIns="91440" tIns="45720" rIns="91440" bIns="45720" rtlCol="0" anchor="ctr">
            <a:normAutofit/>
          </a:bodyPr>
          <a:lstStyle/>
          <a:p>
            <a:pPr algn="ctr"/>
            <a:r>
              <a:rPr lang="en-US" sz="6000" dirty="0">
                <a:solidFill>
                  <a:srgbClr val="FFFFFF"/>
                </a:solidFill>
              </a:rPr>
              <a:t>Hence, the need to build a Game Audio Mindset</a:t>
            </a:r>
          </a:p>
        </p:txBody>
      </p:sp>
      <p:sp>
        <p:nvSpPr>
          <p:cNvPr id="4" name="Footer Placeholder 3">
            <a:extLst>
              <a:ext uri="{FF2B5EF4-FFF2-40B4-BE49-F238E27FC236}">
                <a16:creationId xmlns:a16="http://schemas.microsoft.com/office/drawing/2014/main" id="{FB7B0A7B-76F3-409B-AB9C-1920FC7B8D0A}"/>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defRPr/>
            </a:pPr>
            <a:r>
              <a:rPr lang="en-US" kern="1200">
                <a:solidFill>
                  <a:srgbClr val="FFFFFF"/>
                </a:solidFill>
                <a:latin typeface="Calibri" panose="020F0502020204030204"/>
                <a:ea typeface="+mn-ea"/>
                <a:cs typeface="+mn-cs"/>
              </a:rPr>
              <a:t>IGDC 2023 | Prashant Mishra (Soundly)</a:t>
            </a:r>
          </a:p>
        </p:txBody>
      </p:sp>
    </p:spTree>
    <p:extLst>
      <p:ext uri="{BB962C8B-B14F-4D97-AF65-F5344CB8AC3E}">
        <p14:creationId xmlns:p14="http://schemas.microsoft.com/office/powerpoint/2010/main" val="1016953713"/>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Top view of a circular staircase">
            <a:extLst>
              <a:ext uri="{FF2B5EF4-FFF2-40B4-BE49-F238E27FC236}">
                <a16:creationId xmlns:a16="http://schemas.microsoft.com/office/drawing/2014/main" id="{111C77CD-7621-BF48-0A46-D899F9908185}"/>
              </a:ext>
            </a:extLst>
          </p:cNvPr>
          <p:cNvPicPr>
            <a:picLocks noChangeAspect="1"/>
          </p:cNvPicPr>
          <p:nvPr/>
        </p:nvPicPr>
        <p:blipFill rotWithShape="1">
          <a:blip r:embed="rId2"/>
          <a:srcRect t="9091" r="23298"/>
          <a:stretch/>
        </p:blipFill>
        <p:spPr>
          <a:xfrm>
            <a:off x="3523488" y="10"/>
            <a:ext cx="8668512" cy="6857990"/>
          </a:xfrm>
          <a:prstGeom prst="rect">
            <a:avLst/>
          </a:prstGeom>
        </p:spPr>
      </p:pic>
      <p:sp>
        <p:nvSpPr>
          <p:cNvPr id="19" name="Rectangle 18">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9B2A973-8522-6B5C-A799-4B6BC7895D43}"/>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dirty="0"/>
              <a:t>Defining ‘Scalable’</a:t>
            </a:r>
          </a:p>
        </p:txBody>
      </p:sp>
      <p:sp>
        <p:nvSpPr>
          <p:cNvPr id="21" name="Rectangle 20">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3" name="Rectangle 22">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71BC147A-9773-582A-2A7E-0C07F6CF7452}"/>
              </a:ext>
            </a:extLst>
          </p:cNvPr>
          <p:cNvSpPr>
            <a:spLocks noGrp="1"/>
          </p:cNvSpPr>
          <p:nvPr>
            <p:ph type="ftr" sz="quarter" idx="11"/>
          </p:nvPr>
        </p:nvSpPr>
        <p:spPr>
          <a:xfrm>
            <a:off x="1692321" y="6356350"/>
            <a:ext cx="2809017" cy="365125"/>
          </a:xfrm>
        </p:spPr>
        <p:txBody>
          <a:bodyPr vert="horz" lIns="91440" tIns="45720" rIns="91440" bIns="45720" rtlCol="0" anchor="ctr">
            <a:normAutofit/>
          </a:bodyPr>
          <a:lstStyle/>
          <a:p>
            <a:pPr algn="r">
              <a:spcAft>
                <a:spcPts val="600"/>
              </a:spcAft>
              <a:defRPr/>
            </a:pPr>
            <a:r>
              <a:rPr lang="en-US" kern="1200">
                <a:solidFill>
                  <a:schemeClr val="tx1">
                    <a:lumMod val="50000"/>
                    <a:lumOff val="50000"/>
                  </a:schemeClr>
                </a:solidFill>
                <a:latin typeface="Calibri" panose="020F0502020204030204"/>
                <a:ea typeface="+mn-ea"/>
                <a:cs typeface="+mn-cs"/>
              </a:rPr>
              <a:t>IGDC 2023 | Prashant Mishra (Soundly)</a:t>
            </a:r>
          </a:p>
        </p:txBody>
      </p:sp>
    </p:spTree>
    <p:extLst>
      <p:ext uri="{BB962C8B-B14F-4D97-AF65-F5344CB8AC3E}">
        <p14:creationId xmlns:p14="http://schemas.microsoft.com/office/powerpoint/2010/main" val="26994684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2" name="Rectangle 11">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4747A22-9264-C094-DDF3-8A7594CDE677}"/>
              </a:ext>
            </a:extLst>
          </p:cNvPr>
          <p:cNvSpPr>
            <a:spLocks noGrp="1"/>
          </p:cNvSpPr>
          <p:nvPr>
            <p:ph idx="1"/>
          </p:nvPr>
        </p:nvSpPr>
        <p:spPr>
          <a:xfrm>
            <a:off x="885789" y="2514600"/>
            <a:ext cx="4646905" cy="3613149"/>
          </a:xfrm>
        </p:spPr>
        <p:txBody>
          <a:bodyPr anchor="ctr">
            <a:normAutofit/>
          </a:bodyPr>
          <a:lstStyle/>
          <a:p>
            <a:pPr marL="0" indent="0">
              <a:buNone/>
            </a:pPr>
            <a:r>
              <a:rPr lang="en-US" sz="4800" dirty="0"/>
              <a:t>Expanding one game or building many prototypes</a:t>
            </a:r>
          </a:p>
        </p:txBody>
      </p:sp>
      <p:pic>
        <p:nvPicPr>
          <p:cNvPr id="6" name="Picture 5" descr="3D box skeletons">
            <a:extLst>
              <a:ext uri="{FF2B5EF4-FFF2-40B4-BE49-F238E27FC236}">
                <a16:creationId xmlns:a16="http://schemas.microsoft.com/office/drawing/2014/main" id="{6F4D02DF-1544-9E4D-317B-70D28EFD52E6}"/>
              </a:ext>
            </a:extLst>
          </p:cNvPr>
          <p:cNvPicPr>
            <a:picLocks noChangeAspect="1"/>
          </p:cNvPicPr>
          <p:nvPr/>
        </p:nvPicPr>
        <p:blipFill rotWithShape="1">
          <a:blip r:embed="rId3"/>
          <a:srcRect l="22016" r="18583" b="-2"/>
          <a:stretch/>
        </p:blipFill>
        <p:spPr>
          <a:xfrm>
            <a:off x="6096000" y="1"/>
            <a:ext cx="6102825" cy="6858000"/>
          </a:xfrm>
          <a:prstGeom prst="rect">
            <a:avLst/>
          </a:prstGeom>
        </p:spPr>
      </p:pic>
      <p:sp>
        <p:nvSpPr>
          <p:cNvPr id="4" name="Footer Placeholder 3">
            <a:extLst>
              <a:ext uri="{FF2B5EF4-FFF2-40B4-BE49-F238E27FC236}">
                <a16:creationId xmlns:a16="http://schemas.microsoft.com/office/drawing/2014/main" id="{66DD9A85-931A-848F-08C4-F67C940D20B9}"/>
              </a:ext>
            </a:extLst>
          </p:cNvPr>
          <p:cNvSpPr>
            <a:spLocks noGrp="1"/>
          </p:cNvSpPr>
          <p:nvPr>
            <p:ph type="ftr" sz="quarter" idx="11"/>
          </p:nvPr>
        </p:nvSpPr>
        <p:spPr>
          <a:xfrm>
            <a:off x="6478073" y="6356350"/>
            <a:ext cx="3303431" cy="365125"/>
          </a:xfrm>
        </p:spPr>
        <p:txBody>
          <a:bodyPr>
            <a:normAutofit/>
          </a:bodyPr>
          <a:lstStyle/>
          <a:p>
            <a:pPr algn="l">
              <a:spcAft>
                <a:spcPts val="600"/>
              </a:spcAft>
            </a:pPr>
            <a:r>
              <a:rPr lang="en-US">
                <a:solidFill>
                  <a:srgbClr val="FFFFFF"/>
                </a:solidFill>
              </a:rPr>
              <a:t>IGDC 2023 | Prashant Mishra (Soundly)</a:t>
            </a:r>
          </a:p>
        </p:txBody>
      </p:sp>
      <p:sp>
        <p:nvSpPr>
          <p:cNvPr id="7" name="TextBox 6">
            <a:extLst>
              <a:ext uri="{FF2B5EF4-FFF2-40B4-BE49-F238E27FC236}">
                <a16:creationId xmlns:a16="http://schemas.microsoft.com/office/drawing/2014/main" id="{09DCF909-5687-2B0D-4C3D-2536737FF040}"/>
              </a:ext>
            </a:extLst>
          </p:cNvPr>
          <p:cNvSpPr txBox="1"/>
          <p:nvPr/>
        </p:nvSpPr>
        <p:spPr>
          <a:xfrm>
            <a:off x="469826" y="681334"/>
            <a:ext cx="5156348" cy="923330"/>
          </a:xfrm>
          <a:prstGeom prst="rect">
            <a:avLst/>
          </a:prstGeom>
          <a:noFill/>
        </p:spPr>
        <p:txBody>
          <a:bodyPr wrap="none" rtlCol="0">
            <a:spAutoFit/>
          </a:bodyPr>
          <a:lstStyle/>
          <a:p>
            <a:r>
              <a:rPr lang="en-US" sz="5400" b="1" dirty="0"/>
              <a:t>Thinking Scalable</a:t>
            </a:r>
          </a:p>
        </p:txBody>
      </p:sp>
    </p:spTree>
    <p:extLst>
      <p:ext uri="{BB962C8B-B14F-4D97-AF65-F5344CB8AC3E}">
        <p14:creationId xmlns:p14="http://schemas.microsoft.com/office/powerpoint/2010/main" val="12246760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A8DB9CD9-59B1-4D73-BC4C-98796A48EF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8874A6A9-41FF-4E33-AFA8-F9F81436A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 name="Group 45">
            <a:extLst>
              <a:ext uri="{FF2B5EF4-FFF2-40B4-BE49-F238E27FC236}">
                <a16:creationId xmlns:a16="http://schemas.microsoft.com/office/drawing/2014/main" id="{721D730E-1F97-4071-B143-B05E6D2599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985"/>
            <a:chExt cx="9772765" cy="6858000"/>
          </a:xfrm>
        </p:grpSpPr>
        <p:sp>
          <p:nvSpPr>
            <p:cNvPr id="47" name="Freeform: Shape 46">
              <a:extLst>
                <a:ext uri="{FF2B5EF4-FFF2-40B4-BE49-F238E27FC236}">
                  <a16:creationId xmlns:a16="http://schemas.microsoft.com/office/drawing/2014/main" id="{B3849C6A-9EE5-4604-8EAE-DD4796B79D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985"/>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8" name="Freeform: Shape 47">
              <a:extLst>
                <a:ext uri="{FF2B5EF4-FFF2-40B4-BE49-F238E27FC236}">
                  <a16:creationId xmlns:a16="http://schemas.microsoft.com/office/drawing/2014/main" id="{308677BE-069B-4A4D-8732-E26B6EF567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985"/>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9" name="Freeform: Shape 48">
              <a:extLst>
                <a:ext uri="{FF2B5EF4-FFF2-40B4-BE49-F238E27FC236}">
                  <a16:creationId xmlns:a16="http://schemas.microsoft.com/office/drawing/2014/main" id="{9A9A575B-DD07-4388-963B-0AF3FDDCF3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985"/>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0" name="Freeform: Shape 49">
              <a:extLst>
                <a:ext uri="{FF2B5EF4-FFF2-40B4-BE49-F238E27FC236}">
                  <a16:creationId xmlns:a16="http://schemas.microsoft.com/office/drawing/2014/main" id="{D55285E4-21EB-4EC1-AB8E-36E881E899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985"/>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1" name="Freeform: Shape 50">
              <a:extLst>
                <a:ext uri="{FF2B5EF4-FFF2-40B4-BE49-F238E27FC236}">
                  <a16:creationId xmlns:a16="http://schemas.microsoft.com/office/drawing/2014/main" id="{6A0C77B5-3FAA-4D4F-9555-89D751608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985"/>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52" name="Freeform: Shape 51">
              <a:extLst>
                <a:ext uri="{FF2B5EF4-FFF2-40B4-BE49-F238E27FC236}">
                  <a16:creationId xmlns:a16="http://schemas.microsoft.com/office/drawing/2014/main" id="{5F0C96D1-A8B7-4C8E-9997-D823FD1591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985"/>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3" name="Freeform: Shape 52">
              <a:extLst>
                <a:ext uri="{FF2B5EF4-FFF2-40B4-BE49-F238E27FC236}">
                  <a16:creationId xmlns:a16="http://schemas.microsoft.com/office/drawing/2014/main" id="{DA46556D-445B-4CD0-87A0-02A30BD1B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985"/>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 name="Title 1">
            <a:extLst>
              <a:ext uri="{FF2B5EF4-FFF2-40B4-BE49-F238E27FC236}">
                <a16:creationId xmlns:a16="http://schemas.microsoft.com/office/drawing/2014/main" id="{BC5E4CD3-0063-8481-480B-83E461517008}"/>
              </a:ext>
            </a:extLst>
          </p:cNvPr>
          <p:cNvSpPr>
            <a:spLocks noGrp="1"/>
          </p:cNvSpPr>
          <p:nvPr>
            <p:ph type="title"/>
          </p:nvPr>
        </p:nvSpPr>
        <p:spPr>
          <a:xfrm>
            <a:off x="2494069" y="2277829"/>
            <a:ext cx="7377193" cy="2310312"/>
          </a:xfrm>
        </p:spPr>
        <p:txBody>
          <a:bodyPr vert="horz" lIns="91440" tIns="45720" rIns="91440" bIns="45720" rtlCol="0" anchor="ctr">
            <a:normAutofit/>
          </a:bodyPr>
          <a:lstStyle/>
          <a:p>
            <a:pPr algn="ctr"/>
            <a:r>
              <a:rPr lang="en-US" sz="4800" b="1" kern="1200" dirty="0">
                <a:solidFill>
                  <a:schemeClr val="tx2"/>
                </a:solidFill>
                <a:latin typeface="+mj-lt"/>
                <a:ea typeface="+mj-ea"/>
                <a:cs typeface="+mj-cs"/>
              </a:rPr>
              <a:t>WE HEAR BEFORE WE SEE</a:t>
            </a:r>
            <a:endParaRPr lang="en-US" sz="4800" kern="1200" dirty="0">
              <a:solidFill>
                <a:schemeClr val="tx2"/>
              </a:solidFill>
              <a:latin typeface="+mj-lt"/>
              <a:ea typeface="+mj-ea"/>
              <a:cs typeface="+mj-cs"/>
            </a:endParaRPr>
          </a:p>
        </p:txBody>
      </p:sp>
      <p:sp>
        <p:nvSpPr>
          <p:cNvPr id="5" name="Title 1">
            <a:extLst>
              <a:ext uri="{FF2B5EF4-FFF2-40B4-BE49-F238E27FC236}">
                <a16:creationId xmlns:a16="http://schemas.microsoft.com/office/drawing/2014/main" id="{EEF6C227-D49E-3F1D-E011-F6BDC92F7A73}"/>
              </a:ext>
            </a:extLst>
          </p:cNvPr>
          <p:cNvSpPr txBox="1">
            <a:spLocks/>
          </p:cNvSpPr>
          <p:nvPr/>
        </p:nvSpPr>
        <p:spPr>
          <a:xfrm>
            <a:off x="2746215" y="2277829"/>
            <a:ext cx="7377193" cy="23103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solidFill>
                  <a:schemeClr val="tx2"/>
                </a:solidFill>
              </a:rPr>
              <a:t>How does Audio help our games?</a:t>
            </a:r>
            <a:endParaRPr lang="en-US" sz="4800" dirty="0">
              <a:solidFill>
                <a:schemeClr val="tx2"/>
              </a:solidFill>
            </a:endParaRPr>
          </a:p>
        </p:txBody>
      </p:sp>
      <p:sp>
        <p:nvSpPr>
          <p:cNvPr id="4" name="Footer Placeholder 3">
            <a:extLst>
              <a:ext uri="{FF2B5EF4-FFF2-40B4-BE49-F238E27FC236}">
                <a16:creationId xmlns:a16="http://schemas.microsoft.com/office/drawing/2014/main" id="{FB7B0A7B-76F3-409B-AB9C-1920FC7B8D0A}"/>
              </a:ext>
            </a:extLst>
          </p:cNvPr>
          <p:cNvSpPr>
            <a:spLocks noGrp="1"/>
          </p:cNvSpPr>
          <p:nvPr>
            <p:ph type="ftr" sz="quarter" idx="11"/>
          </p:nvPr>
        </p:nvSpPr>
        <p:spPr>
          <a:xfrm>
            <a:off x="804672" y="5991225"/>
            <a:ext cx="2544388" cy="365125"/>
          </a:xfrm>
        </p:spPr>
        <p:txBody>
          <a:bodyPr vert="horz" lIns="91440" tIns="45720" rIns="91440" bIns="45720" rtlCol="0" anchor="ctr">
            <a:normAutofit/>
          </a:bodyPr>
          <a:lstStyle/>
          <a:p>
            <a:pPr algn="l">
              <a:spcAft>
                <a:spcPts val="600"/>
              </a:spcAft>
              <a:defRPr/>
            </a:pPr>
            <a:r>
              <a:rPr lang="en-US" sz="1100" kern="1200">
                <a:solidFill>
                  <a:schemeClr val="tx1">
                    <a:tint val="75000"/>
                  </a:schemeClr>
                </a:solidFill>
                <a:latin typeface="+mn-lt"/>
                <a:ea typeface="+mn-ea"/>
                <a:cs typeface="+mn-cs"/>
              </a:rPr>
              <a:t>IGDC 2023 | Prashant Mishra (Soundly)</a:t>
            </a:r>
          </a:p>
        </p:txBody>
      </p:sp>
    </p:spTree>
    <p:extLst>
      <p:ext uri="{BB962C8B-B14F-4D97-AF65-F5344CB8AC3E}">
        <p14:creationId xmlns:p14="http://schemas.microsoft.com/office/powerpoint/2010/main" val="3395254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xit" presetSubtype="0" fill="hold" grpId="1" nodeType="clickEffect">
                                  <p:stCondLst>
                                    <p:cond delay="0"/>
                                  </p:stCondLst>
                                  <p:childTnLst>
                                    <p:animEffect transition="out" filter="dissolve">
                                      <p:cBhvr>
                                        <p:cTn id="10" dur="500"/>
                                        <p:tgtEl>
                                          <p:spTgt spid="5"/>
                                        </p:tgtEl>
                                      </p:cBhvr>
                                    </p:animEffect>
                                    <p:set>
                                      <p:cBhvr>
                                        <p:cTn id="11" dur="1" fill="hold">
                                          <p:stCondLst>
                                            <p:cond delay="499"/>
                                          </p:stCondLst>
                                        </p:cTn>
                                        <p:tgtEl>
                                          <p:spTgt spid="5"/>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5"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FF9C7-87D4-1F4C-740B-DBF2AD3E7CE3}"/>
              </a:ext>
            </a:extLst>
          </p:cNvPr>
          <p:cNvSpPr>
            <a:spLocks noGrp="1"/>
          </p:cNvSpPr>
          <p:nvPr>
            <p:ph type="title"/>
          </p:nvPr>
        </p:nvSpPr>
        <p:spPr/>
        <p:txBody>
          <a:bodyPr/>
          <a:lstStyle/>
          <a:p>
            <a:pPr algn="ctr"/>
            <a:r>
              <a:rPr lang="en-US" dirty="0"/>
              <a:t>Audio – beyond the clichéd ideas</a:t>
            </a:r>
          </a:p>
        </p:txBody>
      </p:sp>
      <p:sp>
        <p:nvSpPr>
          <p:cNvPr id="4" name="Footer Placeholder 3">
            <a:extLst>
              <a:ext uri="{FF2B5EF4-FFF2-40B4-BE49-F238E27FC236}">
                <a16:creationId xmlns:a16="http://schemas.microsoft.com/office/drawing/2014/main" id="{AE1B0A41-5758-0805-6810-B57335FB7BC3}"/>
              </a:ext>
            </a:extLst>
          </p:cNvPr>
          <p:cNvSpPr>
            <a:spLocks noGrp="1"/>
          </p:cNvSpPr>
          <p:nvPr>
            <p:ph type="ftr" sz="quarter" idx="11"/>
          </p:nvPr>
        </p:nvSpPr>
        <p:spPr/>
        <p:txBody>
          <a:bodyPr/>
          <a:lstStyle/>
          <a:p>
            <a:r>
              <a:rPr lang="en-US"/>
              <a:t>IGDC 2023 | Prashant Mishra (Soundly)</a:t>
            </a:r>
          </a:p>
        </p:txBody>
      </p:sp>
      <p:graphicFrame>
        <p:nvGraphicFramePr>
          <p:cNvPr id="9" name="TextBox 4">
            <a:extLst>
              <a:ext uri="{FF2B5EF4-FFF2-40B4-BE49-F238E27FC236}">
                <a16:creationId xmlns:a16="http://schemas.microsoft.com/office/drawing/2014/main" id="{F5A41AE9-1EE2-01B5-43FA-D2A3D49D6903}"/>
              </a:ext>
            </a:extLst>
          </p:cNvPr>
          <p:cNvGraphicFramePr/>
          <p:nvPr/>
        </p:nvGraphicFramePr>
        <p:xfrm>
          <a:off x="1069383" y="1690688"/>
          <a:ext cx="9748434" cy="39703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55022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Piano keys">
            <a:extLst>
              <a:ext uri="{FF2B5EF4-FFF2-40B4-BE49-F238E27FC236}">
                <a16:creationId xmlns:a16="http://schemas.microsoft.com/office/drawing/2014/main" id="{4F7C3E73-2765-1907-6C0F-830225F4F1DF}"/>
              </a:ext>
            </a:extLst>
          </p:cNvPr>
          <p:cNvPicPr>
            <a:picLocks noChangeAspect="1"/>
          </p:cNvPicPr>
          <p:nvPr/>
        </p:nvPicPr>
        <p:blipFill rotWithShape="1">
          <a:blip r:embed="rId2"/>
          <a:srcRect l="1151" r="14475" b="-1"/>
          <a:stretch/>
        </p:blipFill>
        <p:spPr>
          <a:xfrm>
            <a:off x="3523488" y="10"/>
            <a:ext cx="8668512" cy="6857990"/>
          </a:xfrm>
          <a:prstGeom prst="rect">
            <a:avLst/>
          </a:prstGeom>
        </p:spPr>
      </p:pic>
      <p:sp>
        <p:nvSpPr>
          <p:cNvPr id="31" name="Rectangle 30">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9B2A973-8522-6B5C-A799-4B6BC7895D43}"/>
              </a:ext>
            </a:extLst>
          </p:cNvPr>
          <p:cNvSpPr>
            <a:spLocks noGrp="1"/>
          </p:cNvSpPr>
          <p:nvPr>
            <p:ph type="title"/>
          </p:nvPr>
        </p:nvSpPr>
        <p:spPr>
          <a:xfrm>
            <a:off x="477980" y="1122363"/>
            <a:ext cx="5504365" cy="3204134"/>
          </a:xfrm>
        </p:spPr>
        <p:txBody>
          <a:bodyPr vert="horz" lIns="91440" tIns="45720" rIns="91440" bIns="45720" rtlCol="0" anchor="b">
            <a:normAutofit/>
          </a:bodyPr>
          <a:lstStyle/>
          <a:p>
            <a:r>
              <a:rPr lang="en-US" dirty="0"/>
              <a:t>Key elements that every game creator must know about audio</a:t>
            </a:r>
          </a:p>
        </p:txBody>
      </p:sp>
      <p:sp>
        <p:nvSpPr>
          <p:cNvPr id="33" name="Rectangle 3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5" name="Rectangle 3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71BC147A-9773-582A-2A7E-0C07F6CF7452}"/>
              </a:ext>
            </a:extLst>
          </p:cNvPr>
          <p:cNvSpPr>
            <a:spLocks noGrp="1"/>
          </p:cNvSpPr>
          <p:nvPr>
            <p:ph type="ftr" sz="quarter" idx="11"/>
          </p:nvPr>
        </p:nvSpPr>
        <p:spPr>
          <a:xfrm>
            <a:off x="1692321" y="6356350"/>
            <a:ext cx="2809017" cy="365125"/>
          </a:xfrm>
        </p:spPr>
        <p:txBody>
          <a:bodyPr vert="horz" lIns="91440" tIns="45720" rIns="91440" bIns="45720" rtlCol="0" anchor="ctr">
            <a:normAutofit/>
          </a:bodyPr>
          <a:lstStyle/>
          <a:p>
            <a:pPr algn="r">
              <a:spcAft>
                <a:spcPts val="600"/>
              </a:spcAft>
              <a:defRPr/>
            </a:pPr>
            <a:r>
              <a:rPr lang="en-US" kern="1200">
                <a:solidFill>
                  <a:schemeClr val="tx1">
                    <a:lumMod val="50000"/>
                    <a:lumOff val="50000"/>
                  </a:schemeClr>
                </a:solidFill>
                <a:latin typeface="Calibri" panose="020F0502020204030204"/>
                <a:ea typeface="+mn-ea"/>
                <a:cs typeface="+mn-cs"/>
              </a:rPr>
              <a:t>IGDC 2023 | Prashant Mishra (Soundly)</a:t>
            </a:r>
          </a:p>
        </p:txBody>
      </p:sp>
    </p:spTree>
    <p:extLst>
      <p:ext uri="{BB962C8B-B14F-4D97-AF65-F5344CB8AC3E}">
        <p14:creationId xmlns:p14="http://schemas.microsoft.com/office/powerpoint/2010/main" val="28736785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basketball dropping into a basketball hoop">
            <a:extLst>
              <a:ext uri="{FF2B5EF4-FFF2-40B4-BE49-F238E27FC236}">
                <a16:creationId xmlns:a16="http://schemas.microsoft.com/office/drawing/2014/main" id="{93DF35BA-E5BE-FE2B-DD4C-01D1218F0AF3}"/>
              </a:ext>
            </a:extLst>
          </p:cNvPr>
          <p:cNvPicPr>
            <a:picLocks noChangeAspect="1"/>
          </p:cNvPicPr>
          <p:nvPr/>
        </p:nvPicPr>
        <p:blipFill rotWithShape="1">
          <a:blip r:embed="rId3">
            <a:alphaModFix amt="50000"/>
          </a:blip>
          <a:srcRect t="11940" b="3790"/>
          <a:stretch/>
        </p:blipFill>
        <p:spPr>
          <a:xfrm>
            <a:off x="20" y="1"/>
            <a:ext cx="12191980" cy="6857999"/>
          </a:xfrm>
          <a:prstGeom prst="rect">
            <a:avLst/>
          </a:prstGeom>
        </p:spPr>
      </p:pic>
      <p:sp>
        <p:nvSpPr>
          <p:cNvPr id="5" name="Title 4">
            <a:extLst>
              <a:ext uri="{FF2B5EF4-FFF2-40B4-BE49-F238E27FC236}">
                <a16:creationId xmlns:a16="http://schemas.microsoft.com/office/drawing/2014/main" id="{64B1B8C5-D2BB-AC11-D94A-F4ED22C9182D}"/>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6000" dirty="0">
                <a:solidFill>
                  <a:srgbClr val="FFFFFF"/>
                </a:solidFill>
              </a:rPr>
              <a:t>Let’s play a quick game</a:t>
            </a:r>
          </a:p>
        </p:txBody>
      </p:sp>
      <p:sp>
        <p:nvSpPr>
          <p:cNvPr id="6" name="Footer Placeholder 5">
            <a:extLst>
              <a:ext uri="{FF2B5EF4-FFF2-40B4-BE49-F238E27FC236}">
                <a16:creationId xmlns:a16="http://schemas.microsoft.com/office/drawing/2014/main" id="{E48FBDDF-2A63-4BD1-13C9-6EE4AD304475}"/>
              </a:ext>
            </a:extLst>
          </p:cNvPr>
          <p:cNvSpPr>
            <a:spLocks noGrp="1"/>
          </p:cNvSpPr>
          <p:nvPr>
            <p:ph type="ftr" sz="quarter" idx="11"/>
          </p:nvPr>
        </p:nvSpPr>
        <p:spPr/>
        <p:txBody>
          <a:bodyPr/>
          <a:lstStyle/>
          <a:p>
            <a:r>
              <a:rPr lang="en-US"/>
              <a:t>IGDC 2023 | Prashant Mishra (Soundly)</a:t>
            </a:r>
          </a:p>
        </p:txBody>
      </p:sp>
    </p:spTree>
    <p:extLst>
      <p:ext uri="{BB962C8B-B14F-4D97-AF65-F5344CB8AC3E}">
        <p14:creationId xmlns:p14="http://schemas.microsoft.com/office/powerpoint/2010/main" val="82982975"/>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Volume sliders">
            <a:extLst>
              <a:ext uri="{FF2B5EF4-FFF2-40B4-BE49-F238E27FC236}">
                <a16:creationId xmlns:a16="http://schemas.microsoft.com/office/drawing/2014/main" id="{9C12C36A-BFC9-8348-53ED-D1F661B14E8E}"/>
              </a:ext>
            </a:extLst>
          </p:cNvPr>
          <p:cNvPicPr>
            <a:picLocks noChangeAspect="1"/>
          </p:cNvPicPr>
          <p:nvPr/>
        </p:nvPicPr>
        <p:blipFill rotWithShape="1">
          <a:blip r:embed="rId2"/>
          <a:srcRect l="8842" r="20046" b="-1"/>
          <a:stretch/>
        </p:blipFill>
        <p:spPr>
          <a:xfrm>
            <a:off x="20" y="10"/>
            <a:ext cx="6095980" cy="6857990"/>
          </a:xfrm>
          <a:prstGeom prst="rect">
            <a:avLst/>
          </a:prstGeom>
        </p:spPr>
      </p:pic>
      <p:grpSp>
        <p:nvGrpSpPr>
          <p:cNvPr id="10" name="Group 9">
            <a:extLst>
              <a:ext uri="{FF2B5EF4-FFF2-40B4-BE49-F238E27FC236}">
                <a16:creationId xmlns:a16="http://schemas.microsoft.com/office/drawing/2014/main" id="{5EFBDE31-BB3E-6CFC-23CD-B5976DA384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3362" cy="6858000"/>
            <a:chOff x="12068638" y="0"/>
            <a:chExt cx="123362" cy="6858000"/>
          </a:xfrm>
        </p:grpSpPr>
        <p:sp>
          <p:nvSpPr>
            <p:cNvPr id="14" name="Rectangle 13">
              <a:extLst>
                <a:ext uri="{FF2B5EF4-FFF2-40B4-BE49-F238E27FC236}">
                  <a16:creationId xmlns:a16="http://schemas.microsoft.com/office/drawing/2014/main" id="{180A60EC-72BB-121F-556A-E2837FD99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91A2FAE-D41C-FF5D-B0A0-7808248EDC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4139706"/>
              <a:ext cx="123362" cy="2718294"/>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0A62A47A-762E-5A05-16C7-7B5E9D3AE8AC}"/>
              </a:ext>
            </a:extLst>
          </p:cNvPr>
          <p:cNvSpPr txBox="1"/>
          <p:nvPr/>
        </p:nvSpPr>
        <p:spPr>
          <a:xfrm>
            <a:off x="6482914" y="691874"/>
            <a:ext cx="4784353" cy="5305970"/>
          </a:xfrm>
          <a:prstGeom prst="rect">
            <a:avLst/>
          </a:prstGeom>
        </p:spPr>
        <p:txBody>
          <a:bodyPr vert="horz" lIns="91440" tIns="45720" rIns="91440" bIns="45720" rtlCol="0" anchor="t">
            <a:normAutofit/>
          </a:bodyPr>
          <a:lstStyle/>
          <a:p>
            <a:pPr marL="342900" indent="-228600">
              <a:lnSpc>
                <a:spcPct val="90000"/>
              </a:lnSpc>
              <a:spcAft>
                <a:spcPts val="600"/>
              </a:spcAft>
              <a:buFont typeface="Arial" panose="020B0604020202020204" pitchFamily="34" charset="0"/>
              <a:buChar char="•"/>
            </a:pPr>
            <a:r>
              <a:rPr lang="en-US" sz="2800" dirty="0"/>
              <a:t>Sound Effects (SFX)</a:t>
            </a:r>
          </a:p>
          <a:p>
            <a:pPr marL="342900" indent="-228600">
              <a:lnSpc>
                <a:spcPct val="90000"/>
              </a:lnSpc>
              <a:spcAft>
                <a:spcPts val="600"/>
              </a:spcAft>
              <a:buFont typeface="Arial" panose="020B0604020202020204" pitchFamily="34" charset="0"/>
              <a:buChar char="•"/>
            </a:pPr>
            <a:r>
              <a:rPr lang="en-US" sz="2800" dirty="0"/>
              <a:t>Ambience</a:t>
            </a:r>
          </a:p>
          <a:p>
            <a:pPr marL="342900" indent="-228600">
              <a:lnSpc>
                <a:spcPct val="90000"/>
              </a:lnSpc>
              <a:spcAft>
                <a:spcPts val="600"/>
              </a:spcAft>
              <a:buFont typeface="Arial" panose="020B0604020202020204" pitchFamily="34" charset="0"/>
              <a:buChar char="•"/>
            </a:pPr>
            <a:r>
              <a:rPr lang="en-US" sz="2800" dirty="0"/>
              <a:t>Voice Overs (VO)</a:t>
            </a:r>
          </a:p>
          <a:p>
            <a:pPr marL="342900" indent="-228600">
              <a:lnSpc>
                <a:spcPct val="90000"/>
              </a:lnSpc>
              <a:spcAft>
                <a:spcPts val="600"/>
              </a:spcAft>
              <a:buFont typeface="Arial" panose="020B0604020202020204" pitchFamily="34" charset="0"/>
              <a:buChar char="•"/>
            </a:pPr>
            <a:r>
              <a:rPr lang="en-US" sz="2800" dirty="0"/>
              <a:t>Music (BGM)</a:t>
            </a:r>
          </a:p>
          <a:p>
            <a:pPr marL="342900" indent="-228600">
              <a:lnSpc>
                <a:spcPct val="90000"/>
              </a:lnSpc>
              <a:spcAft>
                <a:spcPts val="600"/>
              </a:spcAft>
              <a:buFont typeface="Arial" panose="020B0604020202020204" pitchFamily="34" charset="0"/>
              <a:buChar char="•"/>
            </a:pPr>
            <a:r>
              <a:rPr lang="en-US" sz="2800" dirty="0"/>
              <a:t>Musical Cues</a:t>
            </a:r>
          </a:p>
          <a:p>
            <a:pPr marL="342900" indent="-228600">
              <a:lnSpc>
                <a:spcPct val="90000"/>
              </a:lnSpc>
              <a:spcAft>
                <a:spcPts val="600"/>
              </a:spcAft>
              <a:buFont typeface="Arial" panose="020B0604020202020204" pitchFamily="34" charset="0"/>
              <a:buChar char="•"/>
            </a:pPr>
            <a:r>
              <a:rPr lang="en-US" sz="2800" dirty="0"/>
              <a:t>Effects</a:t>
            </a:r>
          </a:p>
          <a:p>
            <a:pPr marL="342900" indent="-228600">
              <a:lnSpc>
                <a:spcPct val="90000"/>
              </a:lnSpc>
              <a:spcAft>
                <a:spcPts val="600"/>
              </a:spcAft>
              <a:buFont typeface="Arial" panose="020B0604020202020204" pitchFamily="34" charset="0"/>
              <a:buChar char="•"/>
            </a:pPr>
            <a:r>
              <a:rPr lang="en-US" sz="2800" dirty="0"/>
              <a:t>Instruments</a:t>
            </a:r>
          </a:p>
          <a:p>
            <a:pPr marL="342900" indent="-228600">
              <a:lnSpc>
                <a:spcPct val="90000"/>
              </a:lnSpc>
              <a:spcAft>
                <a:spcPts val="600"/>
              </a:spcAft>
              <a:buFont typeface="Arial" panose="020B0604020202020204" pitchFamily="34" charset="0"/>
              <a:buChar char="•"/>
            </a:pPr>
            <a:r>
              <a:rPr lang="en-US" sz="2800" dirty="0"/>
              <a:t>Mixing</a:t>
            </a:r>
          </a:p>
          <a:p>
            <a:pPr marL="342900" indent="-228600">
              <a:lnSpc>
                <a:spcPct val="90000"/>
              </a:lnSpc>
              <a:spcAft>
                <a:spcPts val="600"/>
              </a:spcAft>
              <a:buFont typeface="Arial" panose="020B0604020202020204" pitchFamily="34" charset="0"/>
              <a:buChar char="•"/>
            </a:pPr>
            <a:r>
              <a:rPr lang="en-US" sz="2800" dirty="0"/>
              <a:t>File Size (Budget)</a:t>
            </a:r>
          </a:p>
          <a:p>
            <a:pPr marL="342900" indent="-228600">
              <a:lnSpc>
                <a:spcPct val="90000"/>
              </a:lnSpc>
              <a:spcAft>
                <a:spcPts val="600"/>
              </a:spcAft>
              <a:buFont typeface="Arial" panose="020B0604020202020204" pitchFamily="34" charset="0"/>
              <a:buChar char="•"/>
            </a:pPr>
            <a:r>
              <a:rPr lang="en-US" sz="2800" dirty="0"/>
              <a:t>RAM vs CPU</a:t>
            </a:r>
          </a:p>
          <a:p>
            <a:pPr marL="342900" indent="-228600">
              <a:lnSpc>
                <a:spcPct val="90000"/>
              </a:lnSpc>
              <a:spcAft>
                <a:spcPts val="600"/>
              </a:spcAft>
              <a:buFont typeface="Arial" panose="020B0604020202020204" pitchFamily="34" charset="0"/>
              <a:buChar char="•"/>
            </a:pPr>
            <a:r>
              <a:rPr lang="en-US" sz="2800" dirty="0"/>
              <a:t>Game Design Thinking</a:t>
            </a:r>
          </a:p>
        </p:txBody>
      </p:sp>
      <p:sp>
        <p:nvSpPr>
          <p:cNvPr id="4" name="Footer Placeholder 3">
            <a:extLst>
              <a:ext uri="{FF2B5EF4-FFF2-40B4-BE49-F238E27FC236}">
                <a16:creationId xmlns:a16="http://schemas.microsoft.com/office/drawing/2014/main" id="{2E4DB649-49A5-EAE4-D203-6D1BFD0C5F49}"/>
              </a:ext>
            </a:extLst>
          </p:cNvPr>
          <p:cNvSpPr>
            <a:spLocks noGrp="1"/>
          </p:cNvSpPr>
          <p:nvPr>
            <p:ph type="ftr" sz="quarter" idx="11"/>
          </p:nvPr>
        </p:nvSpPr>
        <p:spPr>
          <a:xfrm>
            <a:off x="6823878" y="6356350"/>
            <a:ext cx="2688611" cy="365125"/>
          </a:xfrm>
        </p:spPr>
        <p:txBody>
          <a:bodyPr vert="horz" lIns="91440" tIns="45720" rIns="91440" bIns="45720" rtlCol="0" anchor="ctr">
            <a:normAutofit/>
          </a:bodyPr>
          <a:lstStyle/>
          <a:p>
            <a:pPr algn="l">
              <a:spcAft>
                <a:spcPts val="600"/>
              </a:spcAft>
              <a:defRPr/>
            </a:pPr>
            <a:r>
              <a:rPr lang="en-US" kern="1200">
                <a:solidFill>
                  <a:schemeClr val="tx1">
                    <a:lumMod val="50000"/>
                    <a:lumOff val="50000"/>
                  </a:schemeClr>
                </a:solidFill>
                <a:latin typeface="Calibri" panose="020F0502020204030204"/>
                <a:ea typeface="+mn-ea"/>
                <a:cs typeface="+mn-cs"/>
              </a:rPr>
              <a:t>IGDC 2023 | Prashant Mishra (Soundly)</a:t>
            </a:r>
          </a:p>
        </p:txBody>
      </p:sp>
    </p:spTree>
    <p:extLst>
      <p:ext uri="{BB962C8B-B14F-4D97-AF65-F5344CB8AC3E}">
        <p14:creationId xmlns:p14="http://schemas.microsoft.com/office/powerpoint/2010/main" val="9923155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5EFBDE31-BB3E-6CFC-23CD-B5976DA384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3362" cy="6858000"/>
            <a:chOff x="12068638" y="0"/>
            <a:chExt cx="123362" cy="6858000"/>
          </a:xfrm>
        </p:grpSpPr>
        <p:sp>
          <p:nvSpPr>
            <p:cNvPr id="14" name="Rectangle 13">
              <a:extLst>
                <a:ext uri="{FF2B5EF4-FFF2-40B4-BE49-F238E27FC236}">
                  <a16:creationId xmlns:a16="http://schemas.microsoft.com/office/drawing/2014/main" id="{180A60EC-72BB-121F-556A-E2837FD99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91A2FAE-D41C-FF5D-B0A0-7808248EDC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4139706"/>
              <a:ext cx="123362" cy="2718294"/>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0A62A47A-762E-5A05-16C7-7B5E9D3AE8AC}"/>
              </a:ext>
            </a:extLst>
          </p:cNvPr>
          <p:cNvSpPr txBox="1"/>
          <p:nvPr/>
        </p:nvSpPr>
        <p:spPr>
          <a:xfrm>
            <a:off x="4545625" y="239039"/>
            <a:ext cx="4784353" cy="625482"/>
          </a:xfrm>
          <a:prstGeom prst="rect">
            <a:avLst/>
          </a:prstGeom>
        </p:spPr>
        <p:txBody>
          <a:bodyPr vert="horz" lIns="91440" tIns="45720" rIns="91440" bIns="45720" rtlCol="0" anchor="t">
            <a:normAutofit/>
          </a:bodyPr>
          <a:lstStyle/>
          <a:p>
            <a:pPr marL="114300">
              <a:lnSpc>
                <a:spcPct val="90000"/>
              </a:lnSpc>
              <a:spcAft>
                <a:spcPts val="600"/>
              </a:spcAft>
            </a:pPr>
            <a:r>
              <a:rPr lang="en-US" sz="2800" dirty="0"/>
              <a:t>Sound Effects (SFX)</a:t>
            </a:r>
          </a:p>
        </p:txBody>
      </p:sp>
      <p:sp>
        <p:nvSpPr>
          <p:cNvPr id="4" name="Footer Placeholder 3">
            <a:extLst>
              <a:ext uri="{FF2B5EF4-FFF2-40B4-BE49-F238E27FC236}">
                <a16:creationId xmlns:a16="http://schemas.microsoft.com/office/drawing/2014/main" id="{2E4DB649-49A5-EAE4-D203-6D1BFD0C5F49}"/>
              </a:ext>
            </a:extLst>
          </p:cNvPr>
          <p:cNvSpPr>
            <a:spLocks noGrp="1"/>
          </p:cNvSpPr>
          <p:nvPr>
            <p:ph type="ftr" sz="quarter" idx="11"/>
          </p:nvPr>
        </p:nvSpPr>
        <p:spPr>
          <a:xfrm>
            <a:off x="4751694" y="6321109"/>
            <a:ext cx="2688611" cy="365125"/>
          </a:xfrm>
        </p:spPr>
        <p:txBody>
          <a:bodyPr vert="horz" lIns="91440" tIns="45720" rIns="91440" bIns="45720" rtlCol="0" anchor="ctr">
            <a:normAutofit/>
          </a:bodyPr>
          <a:lstStyle/>
          <a:p>
            <a:pPr algn="l">
              <a:spcAft>
                <a:spcPts val="600"/>
              </a:spcAft>
              <a:defRPr/>
            </a:pPr>
            <a:r>
              <a:rPr lang="en-US" kern="1200" dirty="0">
                <a:solidFill>
                  <a:schemeClr val="tx1">
                    <a:lumMod val="50000"/>
                    <a:lumOff val="50000"/>
                  </a:schemeClr>
                </a:solidFill>
                <a:latin typeface="Calibri" panose="020F0502020204030204"/>
                <a:ea typeface="+mn-ea"/>
                <a:cs typeface="+mn-cs"/>
              </a:rPr>
              <a:t>IGDC 2023 | Prashant Mishra (Soundly)</a:t>
            </a:r>
          </a:p>
        </p:txBody>
      </p:sp>
      <p:pic>
        <p:nvPicPr>
          <p:cNvPr id="6" name="Picture 5" descr="A screenshot of a computer&#10;&#10;Description automatically generated">
            <a:extLst>
              <a:ext uri="{FF2B5EF4-FFF2-40B4-BE49-F238E27FC236}">
                <a16:creationId xmlns:a16="http://schemas.microsoft.com/office/drawing/2014/main" id="{DF59894B-D816-5288-980E-4EDE9F9FC199}"/>
              </a:ext>
            </a:extLst>
          </p:cNvPr>
          <p:cNvPicPr>
            <a:picLocks noChangeAspect="1"/>
          </p:cNvPicPr>
          <p:nvPr/>
        </p:nvPicPr>
        <p:blipFill>
          <a:blip r:embed="rId3"/>
          <a:stretch>
            <a:fillRect/>
          </a:stretch>
        </p:blipFill>
        <p:spPr>
          <a:xfrm>
            <a:off x="-185979" y="551780"/>
            <a:ext cx="7772400" cy="5796914"/>
          </a:xfrm>
          <a:prstGeom prst="rect">
            <a:avLst/>
          </a:prstGeom>
        </p:spPr>
      </p:pic>
      <p:pic>
        <p:nvPicPr>
          <p:cNvPr id="3" name="Picture 2" descr="A screenshot of a video editing program&#10;&#10;Description automatically generated">
            <a:extLst>
              <a:ext uri="{FF2B5EF4-FFF2-40B4-BE49-F238E27FC236}">
                <a16:creationId xmlns:a16="http://schemas.microsoft.com/office/drawing/2014/main" id="{07108BA0-9C92-1F3D-ED17-370EF479812B}"/>
              </a:ext>
            </a:extLst>
          </p:cNvPr>
          <p:cNvPicPr>
            <a:picLocks noChangeAspect="1"/>
          </p:cNvPicPr>
          <p:nvPr/>
        </p:nvPicPr>
        <p:blipFill>
          <a:blip r:embed="rId4"/>
          <a:stretch>
            <a:fillRect/>
          </a:stretch>
        </p:blipFill>
        <p:spPr>
          <a:xfrm>
            <a:off x="4751694" y="1416301"/>
            <a:ext cx="7772400" cy="5796914"/>
          </a:xfrm>
          <a:prstGeom prst="rect">
            <a:avLst/>
          </a:prstGeom>
        </p:spPr>
      </p:pic>
    </p:spTree>
    <p:extLst>
      <p:ext uri="{BB962C8B-B14F-4D97-AF65-F5344CB8AC3E}">
        <p14:creationId xmlns:p14="http://schemas.microsoft.com/office/powerpoint/2010/main" val="22723998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5EFBDE31-BB3E-6CFC-23CD-B5976DA384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3362" cy="6858000"/>
            <a:chOff x="12068638" y="0"/>
            <a:chExt cx="123362" cy="6858000"/>
          </a:xfrm>
        </p:grpSpPr>
        <p:sp>
          <p:nvSpPr>
            <p:cNvPr id="14" name="Rectangle 13">
              <a:extLst>
                <a:ext uri="{FF2B5EF4-FFF2-40B4-BE49-F238E27FC236}">
                  <a16:creationId xmlns:a16="http://schemas.microsoft.com/office/drawing/2014/main" id="{180A60EC-72BB-121F-556A-E2837FD99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91A2FAE-D41C-FF5D-B0A0-7808248EDC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4139706"/>
              <a:ext cx="123362" cy="2718294"/>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0A62A47A-762E-5A05-16C7-7B5E9D3AE8AC}"/>
              </a:ext>
            </a:extLst>
          </p:cNvPr>
          <p:cNvSpPr txBox="1"/>
          <p:nvPr/>
        </p:nvSpPr>
        <p:spPr>
          <a:xfrm>
            <a:off x="5168411" y="157552"/>
            <a:ext cx="1855175" cy="625482"/>
          </a:xfrm>
          <a:prstGeom prst="rect">
            <a:avLst/>
          </a:prstGeom>
        </p:spPr>
        <p:txBody>
          <a:bodyPr vert="horz" lIns="91440" tIns="45720" rIns="91440" bIns="45720" rtlCol="0" anchor="ctr">
            <a:normAutofit/>
          </a:bodyPr>
          <a:lstStyle/>
          <a:p>
            <a:pPr marL="114300" algn="ctr">
              <a:lnSpc>
                <a:spcPct val="90000"/>
              </a:lnSpc>
              <a:spcAft>
                <a:spcPts val="600"/>
              </a:spcAft>
            </a:pPr>
            <a:r>
              <a:rPr lang="en-US" sz="2800" dirty="0"/>
              <a:t>Ambience</a:t>
            </a:r>
          </a:p>
        </p:txBody>
      </p:sp>
      <p:sp>
        <p:nvSpPr>
          <p:cNvPr id="4" name="Footer Placeholder 3">
            <a:extLst>
              <a:ext uri="{FF2B5EF4-FFF2-40B4-BE49-F238E27FC236}">
                <a16:creationId xmlns:a16="http://schemas.microsoft.com/office/drawing/2014/main" id="{2E4DB649-49A5-EAE4-D203-6D1BFD0C5F49}"/>
              </a:ext>
            </a:extLst>
          </p:cNvPr>
          <p:cNvSpPr>
            <a:spLocks noGrp="1"/>
          </p:cNvSpPr>
          <p:nvPr>
            <p:ph type="ftr" sz="quarter" idx="11"/>
          </p:nvPr>
        </p:nvSpPr>
        <p:spPr>
          <a:xfrm>
            <a:off x="4751694" y="6321109"/>
            <a:ext cx="2688611" cy="365125"/>
          </a:xfrm>
        </p:spPr>
        <p:txBody>
          <a:bodyPr vert="horz" lIns="91440" tIns="45720" rIns="91440" bIns="45720" rtlCol="0" anchor="ctr">
            <a:normAutofit/>
          </a:bodyPr>
          <a:lstStyle/>
          <a:p>
            <a:pPr algn="l">
              <a:spcAft>
                <a:spcPts val="600"/>
              </a:spcAft>
              <a:defRPr/>
            </a:pPr>
            <a:r>
              <a:rPr lang="en-US" kern="1200" dirty="0">
                <a:solidFill>
                  <a:schemeClr val="tx1">
                    <a:lumMod val="50000"/>
                    <a:lumOff val="50000"/>
                  </a:schemeClr>
                </a:solidFill>
                <a:latin typeface="Calibri" panose="020F0502020204030204"/>
                <a:ea typeface="+mn-ea"/>
                <a:cs typeface="+mn-cs"/>
              </a:rPr>
              <a:t>IGDC 2023 | Prashant Mishra (Soundly)</a:t>
            </a:r>
          </a:p>
        </p:txBody>
      </p:sp>
      <p:pic>
        <p:nvPicPr>
          <p:cNvPr id="5" name="Picture 4" descr="A screenshot of a computer&#10;&#10;Description automatically generated">
            <a:extLst>
              <a:ext uri="{FF2B5EF4-FFF2-40B4-BE49-F238E27FC236}">
                <a16:creationId xmlns:a16="http://schemas.microsoft.com/office/drawing/2014/main" id="{5377ABFA-AB75-7736-724A-256A3B8A2712}"/>
              </a:ext>
            </a:extLst>
          </p:cNvPr>
          <p:cNvPicPr>
            <a:picLocks noChangeAspect="1"/>
          </p:cNvPicPr>
          <p:nvPr/>
        </p:nvPicPr>
        <p:blipFill rotWithShape="1">
          <a:blip r:embed="rId3"/>
          <a:srcRect t="3241" b="8551"/>
          <a:stretch/>
        </p:blipFill>
        <p:spPr>
          <a:xfrm>
            <a:off x="1762326" y="618988"/>
            <a:ext cx="8667344" cy="5702121"/>
          </a:xfrm>
          <a:prstGeom prst="rect">
            <a:avLst/>
          </a:prstGeom>
        </p:spPr>
      </p:pic>
    </p:spTree>
    <p:extLst>
      <p:ext uri="{BB962C8B-B14F-4D97-AF65-F5344CB8AC3E}">
        <p14:creationId xmlns:p14="http://schemas.microsoft.com/office/powerpoint/2010/main" val="28154167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Empty speech bubbles">
            <a:extLst>
              <a:ext uri="{FF2B5EF4-FFF2-40B4-BE49-F238E27FC236}">
                <a16:creationId xmlns:a16="http://schemas.microsoft.com/office/drawing/2014/main" id="{4FF0C246-FDA9-40F4-0B57-3284113E257D}"/>
              </a:ext>
            </a:extLst>
          </p:cNvPr>
          <p:cNvPicPr>
            <a:picLocks noChangeAspect="1"/>
          </p:cNvPicPr>
          <p:nvPr/>
        </p:nvPicPr>
        <p:blipFill rotWithShape="1">
          <a:blip r:embed="rId2"/>
          <a:srcRect l="457" t="1735" r="16635" b="1"/>
          <a:stretch/>
        </p:blipFill>
        <p:spPr>
          <a:xfrm>
            <a:off x="3523488" y="10"/>
            <a:ext cx="8668512" cy="6857990"/>
          </a:xfrm>
          <a:prstGeom prst="rect">
            <a:avLst/>
          </a:prstGeom>
        </p:spPr>
      </p:pic>
      <p:sp>
        <p:nvSpPr>
          <p:cNvPr id="27" name="Rectangle 26">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0A62A47A-762E-5A05-16C7-7B5E9D3AE8AC}"/>
              </a:ext>
            </a:extLst>
          </p:cNvPr>
          <p:cNvSpPr txBox="1"/>
          <p:nvPr/>
        </p:nvSpPr>
        <p:spPr>
          <a:xfrm>
            <a:off x="371093" y="1161288"/>
            <a:ext cx="4045923" cy="1124712"/>
          </a:xfrm>
          <a:prstGeom prst="rect">
            <a:avLst/>
          </a:prstGeom>
        </p:spPr>
        <p:txBody>
          <a:bodyPr vert="horz" lIns="91440" tIns="45720" rIns="91440" bIns="45720" rtlCol="0" anchor="b">
            <a:normAutofit/>
          </a:bodyPr>
          <a:lstStyle/>
          <a:p>
            <a:pPr marL="114300">
              <a:lnSpc>
                <a:spcPct val="90000"/>
              </a:lnSpc>
              <a:spcBef>
                <a:spcPct val="0"/>
              </a:spcBef>
              <a:spcAft>
                <a:spcPts val="600"/>
              </a:spcAft>
            </a:pPr>
            <a:r>
              <a:rPr lang="en-US" sz="3200" dirty="0">
                <a:latin typeface="+mj-lt"/>
                <a:ea typeface="+mj-ea"/>
                <a:cs typeface="+mj-cs"/>
              </a:rPr>
              <a:t>Why use Voice Overs?</a:t>
            </a:r>
          </a:p>
        </p:txBody>
      </p:sp>
      <p:sp>
        <p:nvSpPr>
          <p:cNvPr id="29" name="Rectangle 28">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1" name="Rectangle 30">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77F05890-0A95-7EE3-C19B-EA6B6C5B2B56}"/>
              </a:ext>
            </a:extLst>
          </p:cNvPr>
          <p:cNvSpPr txBox="1"/>
          <p:nvPr/>
        </p:nvSpPr>
        <p:spPr>
          <a:xfrm>
            <a:off x="371094" y="2718054"/>
            <a:ext cx="5843726" cy="3492626"/>
          </a:xfrm>
          <a:prstGeom prst="rect">
            <a:avLst/>
          </a:prstGeom>
        </p:spPr>
        <p:txBody>
          <a:bodyPr vert="horz" lIns="91440" tIns="45720" rIns="91440" bIns="45720" rtlCol="0" anchor="t">
            <a:normAutofit fontScale="92500" lnSpcReduction="20000"/>
          </a:bodyPr>
          <a:lstStyle/>
          <a:p>
            <a:pPr>
              <a:spcAft>
                <a:spcPts val="600"/>
              </a:spcAft>
            </a:pPr>
            <a:r>
              <a:rPr lang="en-US" sz="2400" dirty="0"/>
              <a:t>Reading text on screen takes away all the focus from the awesome art and visuals</a:t>
            </a:r>
            <a:br>
              <a:rPr lang="en-US" sz="2400" dirty="0"/>
            </a:br>
            <a:endParaRPr lang="en-US" sz="2400" dirty="0"/>
          </a:p>
          <a:p>
            <a:pPr>
              <a:spcAft>
                <a:spcPts val="600"/>
              </a:spcAft>
            </a:pPr>
            <a:r>
              <a:rPr lang="en-US" sz="2400" dirty="0"/>
              <a:t>If used wisely, Voice Overs can reduce the cognitive load</a:t>
            </a:r>
            <a:br>
              <a:rPr lang="en-US" sz="2400" dirty="0"/>
            </a:br>
            <a:endParaRPr lang="en-US" sz="2400" dirty="0"/>
          </a:p>
          <a:p>
            <a:pPr>
              <a:spcAft>
                <a:spcPts val="600"/>
              </a:spcAft>
            </a:pPr>
            <a:r>
              <a:rPr lang="en-US" sz="2400" dirty="0"/>
              <a:t>Voices can be used for sonic IP (Mascots &amp; characters)</a:t>
            </a:r>
            <a:br>
              <a:rPr lang="en-US" sz="2400" dirty="0"/>
            </a:br>
            <a:endParaRPr lang="en-US" sz="2400" dirty="0"/>
          </a:p>
          <a:p>
            <a:pPr>
              <a:spcAft>
                <a:spcPts val="600"/>
              </a:spcAft>
            </a:pPr>
            <a:r>
              <a:rPr lang="en-US" sz="2400" dirty="0"/>
              <a:t>Does not have to be dialogues (for example a character might have a particular style of giggling)</a:t>
            </a:r>
          </a:p>
        </p:txBody>
      </p:sp>
      <p:sp>
        <p:nvSpPr>
          <p:cNvPr id="4" name="Footer Placeholder 3">
            <a:extLst>
              <a:ext uri="{FF2B5EF4-FFF2-40B4-BE49-F238E27FC236}">
                <a16:creationId xmlns:a16="http://schemas.microsoft.com/office/drawing/2014/main" id="{2E4DB649-49A5-EAE4-D203-6D1BFD0C5F49}"/>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defRPr/>
            </a:pPr>
            <a:r>
              <a:rPr lang="en-US" kern="1200">
                <a:solidFill>
                  <a:schemeClr val="tx1">
                    <a:lumMod val="50000"/>
                    <a:lumOff val="50000"/>
                  </a:schemeClr>
                </a:solidFill>
                <a:latin typeface="Calibri" panose="020F0502020204030204"/>
                <a:ea typeface="+mn-ea"/>
                <a:cs typeface="+mn-cs"/>
              </a:rPr>
              <a:t>IGDC 2023 | Prashant Mishra (Soundly)</a:t>
            </a:r>
          </a:p>
        </p:txBody>
      </p:sp>
    </p:spTree>
    <p:extLst>
      <p:ext uri="{BB962C8B-B14F-4D97-AF65-F5344CB8AC3E}">
        <p14:creationId xmlns:p14="http://schemas.microsoft.com/office/powerpoint/2010/main" val="14180953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5EFBDE31-BB3E-6CFC-23CD-B5976DA384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3362" cy="6858000"/>
            <a:chOff x="12068638" y="0"/>
            <a:chExt cx="123362" cy="6858000"/>
          </a:xfrm>
        </p:grpSpPr>
        <p:sp>
          <p:nvSpPr>
            <p:cNvPr id="14" name="Rectangle 13">
              <a:extLst>
                <a:ext uri="{FF2B5EF4-FFF2-40B4-BE49-F238E27FC236}">
                  <a16:creationId xmlns:a16="http://schemas.microsoft.com/office/drawing/2014/main" id="{180A60EC-72BB-121F-556A-E2837FD99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91A2FAE-D41C-FF5D-B0A0-7808248EDC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4139706"/>
              <a:ext cx="123362" cy="2718294"/>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0A62A47A-762E-5A05-16C7-7B5E9D3AE8AC}"/>
              </a:ext>
            </a:extLst>
          </p:cNvPr>
          <p:cNvSpPr txBox="1"/>
          <p:nvPr/>
        </p:nvSpPr>
        <p:spPr>
          <a:xfrm>
            <a:off x="5168411" y="157552"/>
            <a:ext cx="1855175" cy="625482"/>
          </a:xfrm>
          <a:prstGeom prst="rect">
            <a:avLst/>
          </a:prstGeom>
        </p:spPr>
        <p:txBody>
          <a:bodyPr vert="horz" lIns="91440" tIns="45720" rIns="91440" bIns="45720" rtlCol="0" anchor="ctr">
            <a:normAutofit fontScale="85000" lnSpcReduction="10000"/>
          </a:bodyPr>
          <a:lstStyle/>
          <a:p>
            <a:pPr marL="114300" algn="ctr">
              <a:lnSpc>
                <a:spcPct val="90000"/>
              </a:lnSpc>
              <a:spcAft>
                <a:spcPts val="600"/>
              </a:spcAft>
            </a:pPr>
            <a:r>
              <a:rPr lang="en-US" sz="2800" dirty="0"/>
              <a:t>Voice Overs</a:t>
            </a:r>
          </a:p>
        </p:txBody>
      </p:sp>
      <p:sp>
        <p:nvSpPr>
          <p:cNvPr id="4" name="Footer Placeholder 3">
            <a:extLst>
              <a:ext uri="{FF2B5EF4-FFF2-40B4-BE49-F238E27FC236}">
                <a16:creationId xmlns:a16="http://schemas.microsoft.com/office/drawing/2014/main" id="{2E4DB649-49A5-EAE4-D203-6D1BFD0C5F49}"/>
              </a:ext>
            </a:extLst>
          </p:cNvPr>
          <p:cNvSpPr>
            <a:spLocks noGrp="1"/>
          </p:cNvSpPr>
          <p:nvPr>
            <p:ph type="ftr" sz="quarter" idx="11"/>
          </p:nvPr>
        </p:nvSpPr>
        <p:spPr>
          <a:xfrm>
            <a:off x="4751694" y="6321109"/>
            <a:ext cx="2688611" cy="365125"/>
          </a:xfrm>
        </p:spPr>
        <p:txBody>
          <a:bodyPr vert="horz" lIns="91440" tIns="45720" rIns="91440" bIns="45720" rtlCol="0" anchor="ctr">
            <a:normAutofit/>
          </a:bodyPr>
          <a:lstStyle/>
          <a:p>
            <a:pPr algn="l">
              <a:spcAft>
                <a:spcPts val="600"/>
              </a:spcAft>
              <a:defRPr/>
            </a:pPr>
            <a:r>
              <a:rPr lang="en-US" kern="1200" dirty="0">
                <a:solidFill>
                  <a:schemeClr val="tx1">
                    <a:lumMod val="50000"/>
                    <a:lumOff val="50000"/>
                  </a:schemeClr>
                </a:solidFill>
                <a:latin typeface="Calibri" panose="020F0502020204030204"/>
                <a:ea typeface="+mn-ea"/>
                <a:cs typeface="+mn-cs"/>
              </a:rPr>
              <a:t>IGDC 2023 | Prashant Mishra (Soundly)</a:t>
            </a:r>
          </a:p>
        </p:txBody>
      </p:sp>
      <p:pic>
        <p:nvPicPr>
          <p:cNvPr id="3" name="Picture 2" descr="A screenshot of a computer&#10;&#10;Description automatically generated">
            <a:extLst>
              <a:ext uri="{FF2B5EF4-FFF2-40B4-BE49-F238E27FC236}">
                <a16:creationId xmlns:a16="http://schemas.microsoft.com/office/drawing/2014/main" id="{B10573A2-136C-162D-356F-BD51387C2B61}"/>
              </a:ext>
            </a:extLst>
          </p:cNvPr>
          <p:cNvPicPr>
            <a:picLocks noChangeAspect="1"/>
          </p:cNvPicPr>
          <p:nvPr/>
        </p:nvPicPr>
        <p:blipFill>
          <a:blip r:embed="rId3"/>
          <a:stretch>
            <a:fillRect/>
          </a:stretch>
        </p:blipFill>
        <p:spPr>
          <a:xfrm>
            <a:off x="2209798" y="679746"/>
            <a:ext cx="7772400" cy="5641363"/>
          </a:xfrm>
          <a:prstGeom prst="rect">
            <a:avLst/>
          </a:prstGeom>
        </p:spPr>
      </p:pic>
    </p:spTree>
    <p:extLst>
      <p:ext uri="{BB962C8B-B14F-4D97-AF65-F5344CB8AC3E}">
        <p14:creationId xmlns:p14="http://schemas.microsoft.com/office/powerpoint/2010/main" val="28761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5EFBDE31-BB3E-6CFC-23CD-B5976DA384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3362" cy="6858000"/>
            <a:chOff x="12068638" y="0"/>
            <a:chExt cx="123362" cy="6858000"/>
          </a:xfrm>
        </p:grpSpPr>
        <p:sp>
          <p:nvSpPr>
            <p:cNvPr id="14" name="Rectangle 13">
              <a:extLst>
                <a:ext uri="{FF2B5EF4-FFF2-40B4-BE49-F238E27FC236}">
                  <a16:creationId xmlns:a16="http://schemas.microsoft.com/office/drawing/2014/main" id="{180A60EC-72BB-121F-556A-E2837FD99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91A2FAE-D41C-FF5D-B0A0-7808248EDC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4139706"/>
              <a:ext cx="123362" cy="2718294"/>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0A62A47A-762E-5A05-16C7-7B5E9D3AE8AC}"/>
              </a:ext>
            </a:extLst>
          </p:cNvPr>
          <p:cNvSpPr txBox="1"/>
          <p:nvPr/>
        </p:nvSpPr>
        <p:spPr>
          <a:xfrm>
            <a:off x="5168411" y="157552"/>
            <a:ext cx="1855175" cy="625482"/>
          </a:xfrm>
          <a:prstGeom prst="rect">
            <a:avLst/>
          </a:prstGeom>
        </p:spPr>
        <p:txBody>
          <a:bodyPr vert="horz" lIns="91440" tIns="45720" rIns="91440" bIns="45720" rtlCol="0" anchor="ctr">
            <a:normAutofit fontScale="85000" lnSpcReduction="10000"/>
          </a:bodyPr>
          <a:lstStyle/>
          <a:p>
            <a:pPr marL="114300" algn="ctr">
              <a:lnSpc>
                <a:spcPct val="90000"/>
              </a:lnSpc>
              <a:spcAft>
                <a:spcPts val="600"/>
              </a:spcAft>
            </a:pPr>
            <a:r>
              <a:rPr lang="en-US" sz="2800" dirty="0"/>
              <a:t>Voice Overs</a:t>
            </a:r>
          </a:p>
        </p:txBody>
      </p:sp>
      <p:sp>
        <p:nvSpPr>
          <p:cNvPr id="4" name="Footer Placeholder 3">
            <a:extLst>
              <a:ext uri="{FF2B5EF4-FFF2-40B4-BE49-F238E27FC236}">
                <a16:creationId xmlns:a16="http://schemas.microsoft.com/office/drawing/2014/main" id="{2E4DB649-49A5-EAE4-D203-6D1BFD0C5F49}"/>
              </a:ext>
            </a:extLst>
          </p:cNvPr>
          <p:cNvSpPr>
            <a:spLocks noGrp="1"/>
          </p:cNvSpPr>
          <p:nvPr>
            <p:ph type="ftr" sz="quarter" idx="11"/>
          </p:nvPr>
        </p:nvSpPr>
        <p:spPr>
          <a:xfrm>
            <a:off x="4751694" y="6321109"/>
            <a:ext cx="2688611" cy="365125"/>
          </a:xfrm>
        </p:spPr>
        <p:txBody>
          <a:bodyPr vert="horz" lIns="91440" tIns="45720" rIns="91440" bIns="45720" rtlCol="0" anchor="ctr">
            <a:normAutofit/>
          </a:bodyPr>
          <a:lstStyle/>
          <a:p>
            <a:pPr algn="l">
              <a:spcAft>
                <a:spcPts val="600"/>
              </a:spcAft>
              <a:defRPr/>
            </a:pPr>
            <a:r>
              <a:rPr lang="en-US" kern="1200" dirty="0">
                <a:solidFill>
                  <a:schemeClr val="tx1">
                    <a:lumMod val="50000"/>
                    <a:lumOff val="50000"/>
                  </a:schemeClr>
                </a:solidFill>
                <a:latin typeface="Calibri" panose="020F0502020204030204"/>
                <a:ea typeface="+mn-ea"/>
                <a:cs typeface="+mn-cs"/>
              </a:rPr>
              <a:t>IGDC 2023 | Prashant Mishra (Soundly)</a:t>
            </a:r>
          </a:p>
        </p:txBody>
      </p:sp>
      <p:pic>
        <p:nvPicPr>
          <p:cNvPr id="3" name="Picture 2" descr="A screenshot of a computer&#10;&#10;Description automatically generated">
            <a:extLst>
              <a:ext uri="{FF2B5EF4-FFF2-40B4-BE49-F238E27FC236}">
                <a16:creationId xmlns:a16="http://schemas.microsoft.com/office/drawing/2014/main" id="{0DE9C6B3-2CCD-D8D1-FE74-7D63E85386C7}"/>
              </a:ext>
            </a:extLst>
          </p:cNvPr>
          <p:cNvPicPr>
            <a:picLocks noChangeAspect="1"/>
          </p:cNvPicPr>
          <p:nvPr/>
        </p:nvPicPr>
        <p:blipFill rotWithShape="1">
          <a:blip r:embed="rId2"/>
          <a:srcRect t="2504" b="7828"/>
          <a:stretch/>
        </p:blipFill>
        <p:spPr>
          <a:xfrm>
            <a:off x="2881014" y="524167"/>
            <a:ext cx="6429968" cy="5809665"/>
          </a:xfrm>
          <a:prstGeom prst="rect">
            <a:avLst/>
          </a:prstGeom>
        </p:spPr>
      </p:pic>
    </p:spTree>
    <p:extLst>
      <p:ext uri="{BB962C8B-B14F-4D97-AF65-F5344CB8AC3E}">
        <p14:creationId xmlns:p14="http://schemas.microsoft.com/office/powerpoint/2010/main" val="27803122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5EFBDE31-BB3E-6CFC-23CD-B5976DA384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3362" cy="6858000"/>
            <a:chOff x="12068638" y="0"/>
            <a:chExt cx="123362" cy="6858000"/>
          </a:xfrm>
        </p:grpSpPr>
        <p:sp>
          <p:nvSpPr>
            <p:cNvPr id="14" name="Rectangle 13">
              <a:extLst>
                <a:ext uri="{FF2B5EF4-FFF2-40B4-BE49-F238E27FC236}">
                  <a16:creationId xmlns:a16="http://schemas.microsoft.com/office/drawing/2014/main" id="{180A60EC-72BB-121F-556A-E2837FD99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91A2FAE-D41C-FF5D-B0A0-7808248EDC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4139706"/>
              <a:ext cx="123362" cy="2718294"/>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0A62A47A-762E-5A05-16C7-7B5E9D3AE8AC}"/>
              </a:ext>
            </a:extLst>
          </p:cNvPr>
          <p:cNvSpPr txBox="1"/>
          <p:nvPr/>
        </p:nvSpPr>
        <p:spPr>
          <a:xfrm>
            <a:off x="4648659" y="359919"/>
            <a:ext cx="2894680" cy="625482"/>
          </a:xfrm>
          <a:prstGeom prst="rect">
            <a:avLst/>
          </a:prstGeom>
        </p:spPr>
        <p:txBody>
          <a:bodyPr vert="horz" lIns="91440" tIns="45720" rIns="91440" bIns="45720" rtlCol="0" anchor="t">
            <a:normAutofit/>
          </a:bodyPr>
          <a:lstStyle/>
          <a:p>
            <a:pPr marL="114300" algn="ctr">
              <a:lnSpc>
                <a:spcPct val="90000"/>
              </a:lnSpc>
              <a:spcAft>
                <a:spcPts val="600"/>
              </a:spcAft>
            </a:pPr>
            <a:r>
              <a:rPr lang="en-US" sz="2800" dirty="0"/>
              <a:t>Music (BGM)</a:t>
            </a:r>
          </a:p>
        </p:txBody>
      </p:sp>
      <p:sp>
        <p:nvSpPr>
          <p:cNvPr id="4" name="Footer Placeholder 3">
            <a:extLst>
              <a:ext uri="{FF2B5EF4-FFF2-40B4-BE49-F238E27FC236}">
                <a16:creationId xmlns:a16="http://schemas.microsoft.com/office/drawing/2014/main" id="{2E4DB649-49A5-EAE4-D203-6D1BFD0C5F49}"/>
              </a:ext>
            </a:extLst>
          </p:cNvPr>
          <p:cNvSpPr>
            <a:spLocks noGrp="1"/>
          </p:cNvSpPr>
          <p:nvPr>
            <p:ph type="ftr" sz="quarter" idx="11"/>
          </p:nvPr>
        </p:nvSpPr>
        <p:spPr>
          <a:xfrm>
            <a:off x="4751694" y="6321109"/>
            <a:ext cx="2688611" cy="365125"/>
          </a:xfrm>
        </p:spPr>
        <p:txBody>
          <a:bodyPr vert="horz" lIns="91440" tIns="45720" rIns="91440" bIns="45720" rtlCol="0" anchor="ctr">
            <a:normAutofit/>
          </a:bodyPr>
          <a:lstStyle/>
          <a:p>
            <a:pPr algn="l">
              <a:spcAft>
                <a:spcPts val="600"/>
              </a:spcAft>
              <a:defRPr/>
            </a:pPr>
            <a:r>
              <a:rPr lang="en-US" kern="1200" dirty="0">
                <a:solidFill>
                  <a:schemeClr val="tx1">
                    <a:lumMod val="50000"/>
                    <a:lumOff val="50000"/>
                  </a:schemeClr>
                </a:solidFill>
                <a:latin typeface="Calibri" panose="020F0502020204030204"/>
                <a:ea typeface="+mn-ea"/>
                <a:cs typeface="+mn-cs"/>
              </a:rPr>
              <a:t>IGDC 2023 | Prashant Mishra (Soundly)</a:t>
            </a:r>
          </a:p>
        </p:txBody>
      </p:sp>
      <p:pic>
        <p:nvPicPr>
          <p:cNvPr id="3" name="Picture 2" descr="A screenshot of a computer&#10;&#10;Description automatically generated">
            <a:extLst>
              <a:ext uri="{FF2B5EF4-FFF2-40B4-BE49-F238E27FC236}">
                <a16:creationId xmlns:a16="http://schemas.microsoft.com/office/drawing/2014/main" id="{A1910FDB-00A2-7C3F-B1F0-06041A99B39A}"/>
              </a:ext>
            </a:extLst>
          </p:cNvPr>
          <p:cNvPicPr>
            <a:picLocks noChangeAspect="1"/>
          </p:cNvPicPr>
          <p:nvPr/>
        </p:nvPicPr>
        <p:blipFill>
          <a:blip r:embed="rId3"/>
          <a:stretch>
            <a:fillRect/>
          </a:stretch>
        </p:blipFill>
        <p:spPr>
          <a:xfrm>
            <a:off x="1346081" y="575148"/>
            <a:ext cx="9499836" cy="6344844"/>
          </a:xfrm>
          <a:prstGeom prst="rect">
            <a:avLst/>
          </a:prstGeom>
        </p:spPr>
      </p:pic>
    </p:spTree>
    <p:extLst>
      <p:ext uri="{BB962C8B-B14F-4D97-AF65-F5344CB8AC3E}">
        <p14:creationId xmlns:p14="http://schemas.microsoft.com/office/powerpoint/2010/main" val="30629271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Close-up of treble cleff on music sheet">
            <a:extLst>
              <a:ext uri="{FF2B5EF4-FFF2-40B4-BE49-F238E27FC236}">
                <a16:creationId xmlns:a16="http://schemas.microsoft.com/office/drawing/2014/main" id="{D34593C8-6F3D-4462-7BFD-70272B4FBD28}"/>
              </a:ext>
            </a:extLst>
          </p:cNvPr>
          <p:cNvPicPr>
            <a:picLocks noChangeAspect="1"/>
          </p:cNvPicPr>
          <p:nvPr/>
        </p:nvPicPr>
        <p:blipFill rotWithShape="1">
          <a:blip r:embed="rId3"/>
          <a:srcRect r="5200"/>
          <a:stretch/>
        </p:blipFill>
        <p:spPr>
          <a:xfrm>
            <a:off x="3523488" y="10"/>
            <a:ext cx="8668512" cy="6857990"/>
          </a:xfrm>
          <a:prstGeom prst="rect">
            <a:avLst/>
          </a:prstGeom>
        </p:spPr>
      </p:pic>
      <p:sp>
        <p:nvSpPr>
          <p:cNvPr id="22" name="Rectangle 21">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0A62A47A-762E-5A05-16C7-7B5E9D3AE8AC}"/>
              </a:ext>
            </a:extLst>
          </p:cNvPr>
          <p:cNvSpPr txBox="1"/>
          <p:nvPr/>
        </p:nvSpPr>
        <p:spPr>
          <a:xfrm>
            <a:off x="371094" y="1161288"/>
            <a:ext cx="3438144" cy="1124712"/>
          </a:xfrm>
          <a:prstGeom prst="rect">
            <a:avLst/>
          </a:prstGeom>
        </p:spPr>
        <p:txBody>
          <a:bodyPr vert="horz" lIns="91440" tIns="45720" rIns="91440" bIns="45720" rtlCol="0" anchor="b">
            <a:normAutofit/>
          </a:bodyPr>
          <a:lstStyle/>
          <a:p>
            <a:pPr marL="114300">
              <a:lnSpc>
                <a:spcPct val="90000"/>
              </a:lnSpc>
              <a:spcBef>
                <a:spcPct val="0"/>
              </a:spcBef>
              <a:spcAft>
                <a:spcPts val="600"/>
              </a:spcAft>
            </a:pPr>
            <a:r>
              <a:rPr lang="en-US" sz="2800">
                <a:latin typeface="+mj-lt"/>
                <a:ea typeface="+mj-ea"/>
                <a:cs typeface="+mj-cs"/>
              </a:rPr>
              <a:t>Music (BGM)</a:t>
            </a:r>
          </a:p>
        </p:txBody>
      </p:sp>
      <p:sp>
        <p:nvSpPr>
          <p:cNvPr id="24" name="Rectangle 23">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6" name="Rectangle 25">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BF728114-0405-E863-36FC-97B6586C30AF}"/>
              </a:ext>
            </a:extLst>
          </p:cNvPr>
          <p:cNvSpPr txBox="1"/>
          <p:nvPr/>
        </p:nvSpPr>
        <p:spPr>
          <a:xfrm>
            <a:off x="371094" y="2718054"/>
            <a:ext cx="3438906" cy="3207258"/>
          </a:xfrm>
          <a:prstGeom prst="rect">
            <a:avLst/>
          </a:prstGeom>
        </p:spPr>
        <p:txBody>
          <a:bodyPr vert="horz" lIns="91440" tIns="45720" rIns="91440" bIns="45720" rtlCol="0" anchor="t">
            <a:normAutofit/>
          </a:bodyPr>
          <a:lstStyle/>
          <a:p>
            <a:pPr>
              <a:lnSpc>
                <a:spcPct val="90000"/>
              </a:lnSpc>
              <a:spcAft>
                <a:spcPts val="600"/>
              </a:spcAft>
            </a:pPr>
            <a:r>
              <a:rPr lang="en-US" sz="2400" dirty="0"/>
              <a:t>Approach: Horizontal vs Vertical</a:t>
            </a:r>
          </a:p>
          <a:p>
            <a:pPr indent="-228600">
              <a:lnSpc>
                <a:spcPct val="90000"/>
              </a:lnSpc>
              <a:spcAft>
                <a:spcPts val="600"/>
              </a:spcAft>
              <a:buFont typeface="Arial" panose="020B0604020202020204" pitchFamily="34" charset="0"/>
              <a:buChar char="•"/>
            </a:pPr>
            <a:endParaRPr lang="en-US" sz="2400" dirty="0"/>
          </a:p>
          <a:p>
            <a:pPr>
              <a:lnSpc>
                <a:spcPct val="90000"/>
              </a:lnSpc>
              <a:spcAft>
                <a:spcPts val="600"/>
              </a:spcAft>
            </a:pPr>
            <a:r>
              <a:rPr lang="en-US" sz="2400" dirty="0"/>
              <a:t>Transitions: Cross fades vs Rhythmic changes (Better Adaptive Music – BAM by </a:t>
            </a:r>
            <a:r>
              <a:rPr lang="en-US" sz="2400" dirty="0" err="1"/>
              <a:t>Kejero</a:t>
            </a:r>
            <a:r>
              <a:rPr lang="en-US" sz="2400" dirty="0"/>
              <a:t>)</a:t>
            </a:r>
          </a:p>
        </p:txBody>
      </p:sp>
      <p:sp>
        <p:nvSpPr>
          <p:cNvPr id="4" name="Footer Placeholder 3">
            <a:extLst>
              <a:ext uri="{FF2B5EF4-FFF2-40B4-BE49-F238E27FC236}">
                <a16:creationId xmlns:a16="http://schemas.microsoft.com/office/drawing/2014/main" id="{2E4DB649-49A5-EAE4-D203-6D1BFD0C5F49}"/>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defRPr/>
            </a:pPr>
            <a:r>
              <a:rPr lang="en-US" kern="1200" dirty="0">
                <a:solidFill>
                  <a:schemeClr val="tx1">
                    <a:lumMod val="50000"/>
                    <a:lumOff val="50000"/>
                  </a:schemeClr>
                </a:solidFill>
                <a:latin typeface="Calibri" panose="020F0502020204030204"/>
                <a:ea typeface="+mn-ea"/>
                <a:cs typeface="+mn-cs"/>
              </a:rPr>
              <a:t>IGDC 2023 | Prashant Mishra (Soundly)</a:t>
            </a:r>
            <a:endParaRPr lang="en-US" kern="1200">
              <a:solidFill>
                <a:schemeClr val="tx1">
                  <a:lumMod val="50000"/>
                  <a:lumOff val="50000"/>
                </a:schemeClr>
              </a:solidFill>
              <a:latin typeface="Calibri" panose="020F0502020204030204"/>
              <a:ea typeface="+mn-ea"/>
              <a:cs typeface="+mn-cs"/>
            </a:endParaRPr>
          </a:p>
        </p:txBody>
      </p:sp>
    </p:spTree>
    <p:extLst>
      <p:ext uri="{BB962C8B-B14F-4D97-AF65-F5344CB8AC3E}">
        <p14:creationId xmlns:p14="http://schemas.microsoft.com/office/powerpoint/2010/main" val="14401400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Slide Background">
            <a:extLst>
              <a:ext uri="{FF2B5EF4-FFF2-40B4-BE49-F238E27FC236}">
                <a16:creationId xmlns:a16="http://schemas.microsoft.com/office/drawing/2014/main" id="{9165109B-7036-4613-93D4-579E77F6EF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A62A47A-762E-5A05-16C7-7B5E9D3AE8AC}"/>
              </a:ext>
            </a:extLst>
          </p:cNvPr>
          <p:cNvSpPr txBox="1"/>
          <p:nvPr/>
        </p:nvSpPr>
        <p:spPr>
          <a:xfrm>
            <a:off x="761802" y="858982"/>
            <a:ext cx="3160341" cy="5152933"/>
          </a:xfrm>
          <a:prstGeom prst="rect">
            <a:avLst/>
          </a:prstGeom>
        </p:spPr>
        <p:txBody>
          <a:bodyPr vert="horz" lIns="91440" tIns="45720" rIns="91440" bIns="45720" rtlCol="0" anchor="ctr">
            <a:normAutofit/>
          </a:bodyPr>
          <a:lstStyle/>
          <a:p>
            <a:pPr marL="114300">
              <a:lnSpc>
                <a:spcPct val="90000"/>
              </a:lnSpc>
              <a:spcBef>
                <a:spcPct val="0"/>
              </a:spcBef>
              <a:spcAft>
                <a:spcPts val="600"/>
              </a:spcAft>
            </a:pPr>
            <a:r>
              <a:rPr lang="en-US" sz="3600" kern="1200">
                <a:solidFill>
                  <a:schemeClr val="tx1"/>
                </a:solidFill>
                <a:latin typeface="+mj-lt"/>
                <a:ea typeface="+mj-ea"/>
                <a:cs typeface="+mj-cs"/>
              </a:rPr>
              <a:t>Musical Cues</a:t>
            </a:r>
          </a:p>
        </p:txBody>
      </p:sp>
      <p:sp useBgFill="1">
        <p:nvSpPr>
          <p:cNvPr id="22" name="Rectangle 21">
            <a:extLst>
              <a:ext uri="{FF2B5EF4-FFF2-40B4-BE49-F238E27FC236}">
                <a16:creationId xmlns:a16="http://schemas.microsoft.com/office/drawing/2014/main" id="{43E8FEA2-54EE-4F84-B5DB-A055A7D805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36707" y="0"/>
            <a:ext cx="7455294" cy="6858000"/>
          </a:xfrm>
          <a:prstGeom prst="rect">
            <a:avLst/>
          </a:prstGeom>
          <a:ln>
            <a:noFill/>
          </a:ln>
          <a:effectLst>
            <a:outerShdw blurRad="317500" dist="228600" dir="7980000" sx="92000" sy="92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2E4DB649-49A5-EAE4-D203-6D1BFD0C5F49}"/>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defRPr/>
            </a:pPr>
            <a:r>
              <a:rPr lang="en-US" kern="1200">
                <a:solidFill>
                  <a:schemeClr val="tx1"/>
                </a:solidFill>
                <a:latin typeface="+mn-lt"/>
                <a:ea typeface="+mn-ea"/>
                <a:cs typeface="+mn-cs"/>
              </a:rPr>
              <a:t>IGDC 2023 | Prashant Mishra (Soundly)</a:t>
            </a:r>
          </a:p>
        </p:txBody>
      </p:sp>
      <p:graphicFrame>
        <p:nvGraphicFramePr>
          <p:cNvPr id="16" name="TextBox 1">
            <a:extLst>
              <a:ext uri="{FF2B5EF4-FFF2-40B4-BE49-F238E27FC236}">
                <a16:creationId xmlns:a16="http://schemas.microsoft.com/office/drawing/2014/main" id="{B7E7F429-EDAD-B2D9-674E-7E57592C424F}"/>
              </a:ext>
            </a:extLst>
          </p:cNvPr>
          <p:cNvGraphicFramePr/>
          <p:nvPr>
            <p:extLst>
              <p:ext uri="{D42A27DB-BD31-4B8C-83A1-F6EECF244321}">
                <p14:modId xmlns:p14="http://schemas.microsoft.com/office/powerpoint/2010/main" val="2408370728"/>
              </p:ext>
            </p:extLst>
          </p:nvPr>
        </p:nvGraphicFramePr>
        <p:xfrm>
          <a:off x="5368169" y="601324"/>
          <a:ext cx="5849557" cy="56185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568708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A62A47A-762E-5A05-16C7-7B5E9D3AE8AC}"/>
              </a:ext>
            </a:extLst>
          </p:cNvPr>
          <p:cNvSpPr txBox="1"/>
          <p:nvPr/>
        </p:nvSpPr>
        <p:spPr>
          <a:xfrm>
            <a:off x="6513788" y="365125"/>
            <a:ext cx="4840010" cy="1807305"/>
          </a:xfrm>
          <a:prstGeom prst="rect">
            <a:avLst/>
          </a:prstGeom>
        </p:spPr>
        <p:txBody>
          <a:bodyPr vert="horz" lIns="91440" tIns="45720" rIns="91440" bIns="45720" rtlCol="0" anchor="ctr">
            <a:normAutofit/>
          </a:bodyPr>
          <a:lstStyle/>
          <a:p>
            <a:pPr marL="114300">
              <a:lnSpc>
                <a:spcPct val="90000"/>
              </a:lnSpc>
              <a:spcBef>
                <a:spcPct val="0"/>
              </a:spcBef>
              <a:spcAft>
                <a:spcPts val="600"/>
              </a:spcAft>
            </a:pPr>
            <a:r>
              <a:rPr lang="en-US" sz="4400">
                <a:latin typeface="+mj-lt"/>
                <a:ea typeface="+mj-ea"/>
                <a:cs typeface="+mj-cs"/>
              </a:rPr>
              <a:t>Audio Effects</a:t>
            </a:r>
          </a:p>
        </p:txBody>
      </p:sp>
      <p:pic>
        <p:nvPicPr>
          <p:cNvPr id="16" name="Picture 15" descr="Close up of audio equipment">
            <a:extLst>
              <a:ext uri="{FF2B5EF4-FFF2-40B4-BE49-F238E27FC236}">
                <a16:creationId xmlns:a16="http://schemas.microsoft.com/office/drawing/2014/main" id="{7DA5C9F2-9FF9-D531-5D73-AD4F09B82935}"/>
              </a:ext>
            </a:extLst>
          </p:cNvPr>
          <p:cNvPicPr>
            <a:picLocks noChangeAspect="1"/>
          </p:cNvPicPr>
          <p:nvPr/>
        </p:nvPicPr>
        <p:blipFill rotWithShape="1">
          <a:blip r:embed="rId3"/>
          <a:srcRect l="14099" r="26367" b="-1"/>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6" name="TextBox 5">
            <a:extLst>
              <a:ext uri="{FF2B5EF4-FFF2-40B4-BE49-F238E27FC236}">
                <a16:creationId xmlns:a16="http://schemas.microsoft.com/office/drawing/2014/main" id="{ECB78007-2DE4-BABC-D746-0CF115B6FEB6}"/>
              </a:ext>
            </a:extLst>
          </p:cNvPr>
          <p:cNvSpPr txBox="1"/>
          <p:nvPr/>
        </p:nvSpPr>
        <p:spPr>
          <a:xfrm>
            <a:off x="6513788" y="2333297"/>
            <a:ext cx="4840010" cy="3843666"/>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400" dirty="0"/>
              <a:t>Reverb</a:t>
            </a:r>
          </a:p>
          <a:p>
            <a:pPr indent="-228600">
              <a:lnSpc>
                <a:spcPct val="90000"/>
              </a:lnSpc>
              <a:spcAft>
                <a:spcPts val="600"/>
              </a:spcAft>
              <a:buFont typeface="Arial" panose="020B0604020202020204" pitchFamily="34" charset="0"/>
              <a:buChar char="•"/>
            </a:pPr>
            <a:r>
              <a:rPr lang="en-US" sz="2400" dirty="0"/>
              <a:t>Delay</a:t>
            </a:r>
          </a:p>
          <a:p>
            <a:pPr indent="-228600">
              <a:lnSpc>
                <a:spcPct val="90000"/>
              </a:lnSpc>
              <a:spcAft>
                <a:spcPts val="600"/>
              </a:spcAft>
              <a:buFont typeface="Arial" panose="020B0604020202020204" pitchFamily="34" charset="0"/>
              <a:buChar char="•"/>
            </a:pPr>
            <a:r>
              <a:rPr lang="en-US" sz="2400" dirty="0"/>
              <a:t>EQ</a:t>
            </a:r>
          </a:p>
          <a:p>
            <a:pPr indent="-228600">
              <a:lnSpc>
                <a:spcPct val="90000"/>
              </a:lnSpc>
              <a:spcAft>
                <a:spcPts val="600"/>
              </a:spcAft>
              <a:buFont typeface="Arial" panose="020B0604020202020204" pitchFamily="34" charset="0"/>
              <a:buChar char="•"/>
            </a:pPr>
            <a:r>
              <a:rPr lang="en-US" sz="2400" dirty="0"/>
              <a:t>Compression</a:t>
            </a:r>
          </a:p>
          <a:p>
            <a:pPr indent="-228600">
              <a:lnSpc>
                <a:spcPct val="90000"/>
              </a:lnSpc>
              <a:spcAft>
                <a:spcPts val="600"/>
              </a:spcAft>
              <a:buFont typeface="Arial" panose="020B0604020202020204" pitchFamily="34" charset="0"/>
              <a:buChar char="•"/>
            </a:pPr>
            <a:r>
              <a:rPr lang="en-US" sz="2400" dirty="0"/>
              <a:t>Ducking</a:t>
            </a:r>
          </a:p>
          <a:p>
            <a:pPr indent="-228600">
              <a:lnSpc>
                <a:spcPct val="90000"/>
              </a:lnSpc>
              <a:spcAft>
                <a:spcPts val="600"/>
              </a:spcAft>
              <a:buFont typeface="Arial" panose="020B0604020202020204" pitchFamily="34" charset="0"/>
              <a:buChar char="•"/>
            </a:pPr>
            <a:r>
              <a:rPr lang="en-US" sz="2400" dirty="0"/>
              <a:t>Flange</a:t>
            </a:r>
          </a:p>
          <a:p>
            <a:pPr indent="-228600">
              <a:lnSpc>
                <a:spcPct val="90000"/>
              </a:lnSpc>
              <a:spcAft>
                <a:spcPts val="600"/>
              </a:spcAft>
              <a:buFont typeface="Arial" panose="020B0604020202020204" pitchFamily="34" charset="0"/>
              <a:buChar char="•"/>
            </a:pPr>
            <a:r>
              <a:rPr lang="en-US" sz="2400" dirty="0"/>
              <a:t>Distortion</a:t>
            </a:r>
          </a:p>
          <a:p>
            <a:pPr indent="-228600">
              <a:lnSpc>
                <a:spcPct val="90000"/>
              </a:lnSpc>
              <a:spcAft>
                <a:spcPts val="600"/>
              </a:spcAft>
              <a:buFont typeface="Arial" panose="020B0604020202020204" pitchFamily="34" charset="0"/>
              <a:buChar char="•"/>
            </a:pPr>
            <a:r>
              <a:rPr lang="en-US" sz="2400" dirty="0"/>
              <a:t>Chorus</a:t>
            </a:r>
          </a:p>
          <a:p>
            <a:pPr indent="-228600">
              <a:lnSpc>
                <a:spcPct val="90000"/>
              </a:lnSpc>
              <a:spcAft>
                <a:spcPts val="600"/>
              </a:spcAft>
              <a:buFont typeface="Arial" panose="020B0604020202020204" pitchFamily="34" charset="0"/>
              <a:buChar char="•"/>
            </a:pPr>
            <a:r>
              <a:rPr lang="en-US" sz="2400" dirty="0"/>
              <a:t>And many more</a:t>
            </a:r>
          </a:p>
        </p:txBody>
      </p:sp>
      <p:sp>
        <p:nvSpPr>
          <p:cNvPr id="4" name="Footer Placeholder 3">
            <a:extLst>
              <a:ext uri="{FF2B5EF4-FFF2-40B4-BE49-F238E27FC236}">
                <a16:creationId xmlns:a16="http://schemas.microsoft.com/office/drawing/2014/main" id="{2E4DB649-49A5-EAE4-D203-6D1BFD0C5F49}"/>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defRPr/>
            </a:pPr>
            <a:r>
              <a:rPr lang="en-US" kern="1200">
                <a:solidFill>
                  <a:prstClr val="black">
                    <a:tint val="75000"/>
                  </a:prstClr>
                </a:solidFill>
                <a:latin typeface="Calibri" panose="020F0502020204030204"/>
                <a:ea typeface="+mn-ea"/>
                <a:cs typeface="+mn-cs"/>
              </a:rPr>
              <a:t>IGDC 2023 | Prashant Mishra (Soundly)</a:t>
            </a:r>
          </a:p>
        </p:txBody>
      </p:sp>
    </p:spTree>
    <p:extLst>
      <p:ext uri="{BB962C8B-B14F-4D97-AF65-F5344CB8AC3E}">
        <p14:creationId xmlns:p14="http://schemas.microsoft.com/office/powerpoint/2010/main" val="10781415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Head of bass guitar">
            <a:extLst>
              <a:ext uri="{FF2B5EF4-FFF2-40B4-BE49-F238E27FC236}">
                <a16:creationId xmlns:a16="http://schemas.microsoft.com/office/drawing/2014/main" id="{487EEB6E-9422-ACE2-ED8D-79F75E151457}"/>
              </a:ext>
            </a:extLst>
          </p:cNvPr>
          <p:cNvPicPr>
            <a:picLocks noChangeAspect="1"/>
          </p:cNvPicPr>
          <p:nvPr/>
        </p:nvPicPr>
        <p:blipFill rotWithShape="1">
          <a:blip r:embed="rId3">
            <a:alphaModFix amt="35000"/>
          </a:blip>
          <a:srcRect t="5604" b="9490"/>
          <a:stretch/>
        </p:blipFill>
        <p:spPr>
          <a:xfrm>
            <a:off x="20" y="1"/>
            <a:ext cx="12191980" cy="6857999"/>
          </a:xfrm>
          <a:prstGeom prst="rect">
            <a:avLst/>
          </a:prstGeom>
        </p:spPr>
      </p:pic>
      <p:sp>
        <p:nvSpPr>
          <p:cNvPr id="5" name="Title 4">
            <a:extLst>
              <a:ext uri="{FF2B5EF4-FFF2-40B4-BE49-F238E27FC236}">
                <a16:creationId xmlns:a16="http://schemas.microsoft.com/office/drawing/2014/main" id="{64B1B8C5-D2BB-AC11-D94A-F4ED22C9182D}"/>
              </a:ext>
            </a:extLst>
          </p:cNvPr>
          <p:cNvSpPr>
            <a:spLocks noGrp="1"/>
          </p:cNvSpPr>
          <p:nvPr>
            <p:ph type="title"/>
          </p:nvPr>
        </p:nvSpPr>
        <p:spPr>
          <a:xfrm>
            <a:off x="346129" y="844024"/>
            <a:ext cx="11499742" cy="5169950"/>
          </a:xfrm>
        </p:spPr>
        <p:txBody>
          <a:bodyPr vert="horz" lIns="91440" tIns="45720" rIns="91440" bIns="45720" rtlCol="0" anchor="ctr">
            <a:noAutofit/>
          </a:bodyPr>
          <a:lstStyle/>
          <a:p>
            <a:pPr algn="ctr"/>
            <a:r>
              <a:rPr lang="en-US" sz="3200" dirty="0">
                <a:solidFill>
                  <a:srgbClr val="FFFFFF"/>
                </a:solidFill>
              </a:rPr>
              <a:t>Building games &amp; interactive audio experiences is like conducting an orchestra.</a:t>
            </a:r>
            <a:br>
              <a:rPr lang="en-US" sz="3200" dirty="0">
                <a:solidFill>
                  <a:srgbClr val="FFFFFF"/>
                </a:solidFill>
              </a:rPr>
            </a:br>
            <a:br>
              <a:rPr lang="en-US" sz="3200" dirty="0">
                <a:solidFill>
                  <a:srgbClr val="FFFFFF"/>
                </a:solidFill>
              </a:rPr>
            </a:br>
            <a:r>
              <a:rPr lang="en-US" sz="3200" dirty="0">
                <a:solidFill>
                  <a:srgbClr val="FFFFFF"/>
                </a:solidFill>
              </a:rPr>
              <a:t>The difference is that instead of doing it live, we write our instructions in code, directly or indirectly.</a:t>
            </a:r>
            <a:br>
              <a:rPr lang="en-US" sz="3200" dirty="0">
                <a:solidFill>
                  <a:srgbClr val="FFFFFF"/>
                </a:solidFill>
              </a:rPr>
            </a:br>
            <a:br>
              <a:rPr lang="en-US" sz="3200" dirty="0">
                <a:solidFill>
                  <a:srgbClr val="FFFFFF"/>
                </a:solidFill>
              </a:rPr>
            </a:br>
            <a:r>
              <a:rPr lang="en-US" sz="3200" dirty="0">
                <a:solidFill>
                  <a:srgbClr val="FFFFFF"/>
                </a:solidFill>
              </a:rPr>
              <a:t>We get to predict and control the future, by thinking ahead of it.</a:t>
            </a:r>
            <a:br>
              <a:rPr lang="en-US" sz="3200" dirty="0">
                <a:solidFill>
                  <a:srgbClr val="FFFFFF"/>
                </a:solidFill>
              </a:rPr>
            </a:br>
            <a:br>
              <a:rPr lang="en-US" sz="3200" dirty="0">
                <a:solidFill>
                  <a:srgbClr val="FFFFFF"/>
                </a:solidFill>
              </a:rPr>
            </a:br>
            <a:r>
              <a:rPr lang="en-US" sz="3200" dirty="0">
                <a:solidFill>
                  <a:srgbClr val="FFFFFF"/>
                </a:solidFill>
              </a:rPr>
              <a:t>- Prashant</a:t>
            </a:r>
          </a:p>
        </p:txBody>
      </p:sp>
      <p:sp>
        <p:nvSpPr>
          <p:cNvPr id="6" name="Footer Placeholder 5">
            <a:extLst>
              <a:ext uri="{FF2B5EF4-FFF2-40B4-BE49-F238E27FC236}">
                <a16:creationId xmlns:a16="http://schemas.microsoft.com/office/drawing/2014/main" id="{E48FBDDF-2A63-4BD1-13C9-6EE4AD304475}"/>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defRPr/>
            </a:pPr>
            <a:r>
              <a:rPr lang="en-US" kern="1200">
                <a:solidFill>
                  <a:srgbClr val="FFFFFF"/>
                </a:solidFill>
                <a:latin typeface="Calibri" panose="020F0502020204030204"/>
                <a:ea typeface="+mn-ea"/>
                <a:cs typeface="+mn-cs"/>
              </a:rPr>
              <a:t>IGDC 2023 | Prashant Mishra (Soundly)</a:t>
            </a:r>
          </a:p>
        </p:txBody>
      </p:sp>
    </p:spTree>
    <p:extLst>
      <p:ext uri="{BB962C8B-B14F-4D97-AF65-F5344CB8AC3E}">
        <p14:creationId xmlns:p14="http://schemas.microsoft.com/office/powerpoint/2010/main" val="984066080"/>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5EFBDE31-BB3E-6CFC-23CD-B5976DA384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3362" cy="6858000"/>
            <a:chOff x="12068638" y="0"/>
            <a:chExt cx="123362" cy="6858000"/>
          </a:xfrm>
        </p:grpSpPr>
        <p:sp>
          <p:nvSpPr>
            <p:cNvPr id="14" name="Rectangle 13">
              <a:extLst>
                <a:ext uri="{FF2B5EF4-FFF2-40B4-BE49-F238E27FC236}">
                  <a16:creationId xmlns:a16="http://schemas.microsoft.com/office/drawing/2014/main" id="{180A60EC-72BB-121F-556A-E2837FD99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91A2FAE-D41C-FF5D-B0A0-7808248EDC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4139706"/>
              <a:ext cx="123362" cy="2718294"/>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0A62A47A-762E-5A05-16C7-7B5E9D3AE8AC}"/>
              </a:ext>
            </a:extLst>
          </p:cNvPr>
          <p:cNvSpPr txBox="1"/>
          <p:nvPr/>
        </p:nvSpPr>
        <p:spPr>
          <a:xfrm>
            <a:off x="4648659" y="359919"/>
            <a:ext cx="2894680" cy="625482"/>
          </a:xfrm>
          <a:prstGeom prst="rect">
            <a:avLst/>
          </a:prstGeom>
        </p:spPr>
        <p:txBody>
          <a:bodyPr vert="horz" lIns="91440" tIns="45720" rIns="91440" bIns="45720" rtlCol="0" anchor="t">
            <a:normAutofit/>
          </a:bodyPr>
          <a:lstStyle/>
          <a:p>
            <a:pPr marL="114300" algn="ctr">
              <a:lnSpc>
                <a:spcPct val="90000"/>
              </a:lnSpc>
              <a:spcAft>
                <a:spcPts val="600"/>
              </a:spcAft>
            </a:pPr>
            <a:r>
              <a:rPr lang="en-US" sz="2800" dirty="0"/>
              <a:t>Audio Effects</a:t>
            </a:r>
          </a:p>
        </p:txBody>
      </p:sp>
      <p:sp>
        <p:nvSpPr>
          <p:cNvPr id="4" name="Footer Placeholder 3">
            <a:extLst>
              <a:ext uri="{FF2B5EF4-FFF2-40B4-BE49-F238E27FC236}">
                <a16:creationId xmlns:a16="http://schemas.microsoft.com/office/drawing/2014/main" id="{2E4DB649-49A5-EAE4-D203-6D1BFD0C5F49}"/>
              </a:ext>
            </a:extLst>
          </p:cNvPr>
          <p:cNvSpPr>
            <a:spLocks noGrp="1"/>
          </p:cNvSpPr>
          <p:nvPr>
            <p:ph type="ftr" sz="quarter" idx="11"/>
          </p:nvPr>
        </p:nvSpPr>
        <p:spPr>
          <a:xfrm>
            <a:off x="4751694" y="6321109"/>
            <a:ext cx="2688611" cy="365125"/>
          </a:xfrm>
        </p:spPr>
        <p:txBody>
          <a:bodyPr vert="horz" lIns="91440" tIns="45720" rIns="91440" bIns="45720" rtlCol="0" anchor="ctr">
            <a:normAutofit/>
          </a:bodyPr>
          <a:lstStyle/>
          <a:p>
            <a:pPr algn="l">
              <a:spcAft>
                <a:spcPts val="600"/>
              </a:spcAft>
              <a:defRPr/>
            </a:pPr>
            <a:r>
              <a:rPr lang="en-US" kern="1200" dirty="0">
                <a:solidFill>
                  <a:schemeClr val="tx1">
                    <a:lumMod val="50000"/>
                    <a:lumOff val="50000"/>
                  </a:schemeClr>
                </a:solidFill>
                <a:latin typeface="Calibri" panose="020F0502020204030204"/>
                <a:ea typeface="+mn-ea"/>
                <a:cs typeface="+mn-cs"/>
              </a:rPr>
              <a:t>IGDC 2023 | Prashant Mishra (Soundly)</a:t>
            </a:r>
          </a:p>
        </p:txBody>
      </p:sp>
      <p:pic>
        <p:nvPicPr>
          <p:cNvPr id="5" name="Picture 4" descr="A screenshot of a music mixer control&#10;&#10;Description automatically generated">
            <a:extLst>
              <a:ext uri="{FF2B5EF4-FFF2-40B4-BE49-F238E27FC236}">
                <a16:creationId xmlns:a16="http://schemas.microsoft.com/office/drawing/2014/main" id="{EB27FB76-6579-F39A-711C-788951B8326C}"/>
              </a:ext>
            </a:extLst>
          </p:cNvPr>
          <p:cNvPicPr>
            <a:picLocks noChangeAspect="1"/>
          </p:cNvPicPr>
          <p:nvPr/>
        </p:nvPicPr>
        <p:blipFill>
          <a:blip r:embed="rId3"/>
          <a:stretch>
            <a:fillRect/>
          </a:stretch>
        </p:blipFill>
        <p:spPr>
          <a:xfrm>
            <a:off x="3180009" y="872171"/>
            <a:ext cx="5831980" cy="5757620"/>
          </a:xfrm>
          <a:prstGeom prst="rect">
            <a:avLst/>
          </a:prstGeom>
        </p:spPr>
      </p:pic>
    </p:spTree>
    <p:extLst>
      <p:ext uri="{BB962C8B-B14F-4D97-AF65-F5344CB8AC3E}">
        <p14:creationId xmlns:p14="http://schemas.microsoft.com/office/powerpoint/2010/main" val="8290258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5EFBDE31-BB3E-6CFC-23CD-B5976DA384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3362" cy="6858000"/>
            <a:chOff x="12068638" y="0"/>
            <a:chExt cx="123362" cy="6858000"/>
          </a:xfrm>
        </p:grpSpPr>
        <p:sp>
          <p:nvSpPr>
            <p:cNvPr id="14" name="Rectangle 13">
              <a:extLst>
                <a:ext uri="{FF2B5EF4-FFF2-40B4-BE49-F238E27FC236}">
                  <a16:creationId xmlns:a16="http://schemas.microsoft.com/office/drawing/2014/main" id="{180A60EC-72BB-121F-556A-E2837FD99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91A2FAE-D41C-FF5D-B0A0-7808248EDC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4139706"/>
              <a:ext cx="123362" cy="2718294"/>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0A62A47A-762E-5A05-16C7-7B5E9D3AE8AC}"/>
              </a:ext>
            </a:extLst>
          </p:cNvPr>
          <p:cNvSpPr txBox="1"/>
          <p:nvPr/>
        </p:nvSpPr>
        <p:spPr>
          <a:xfrm>
            <a:off x="4648659" y="359919"/>
            <a:ext cx="2894680" cy="625482"/>
          </a:xfrm>
          <a:prstGeom prst="rect">
            <a:avLst/>
          </a:prstGeom>
        </p:spPr>
        <p:txBody>
          <a:bodyPr vert="horz" lIns="91440" tIns="45720" rIns="91440" bIns="45720" rtlCol="0" anchor="t">
            <a:normAutofit/>
          </a:bodyPr>
          <a:lstStyle/>
          <a:p>
            <a:pPr marL="114300" algn="ctr">
              <a:lnSpc>
                <a:spcPct val="90000"/>
              </a:lnSpc>
              <a:spcAft>
                <a:spcPts val="600"/>
              </a:spcAft>
            </a:pPr>
            <a:r>
              <a:rPr lang="en-US" sz="3200" dirty="0"/>
              <a:t>Instruments</a:t>
            </a:r>
            <a:endParaRPr lang="en-US" sz="2800" dirty="0"/>
          </a:p>
        </p:txBody>
      </p:sp>
      <p:sp>
        <p:nvSpPr>
          <p:cNvPr id="4" name="Footer Placeholder 3">
            <a:extLst>
              <a:ext uri="{FF2B5EF4-FFF2-40B4-BE49-F238E27FC236}">
                <a16:creationId xmlns:a16="http://schemas.microsoft.com/office/drawing/2014/main" id="{2E4DB649-49A5-EAE4-D203-6D1BFD0C5F49}"/>
              </a:ext>
            </a:extLst>
          </p:cNvPr>
          <p:cNvSpPr>
            <a:spLocks noGrp="1"/>
          </p:cNvSpPr>
          <p:nvPr>
            <p:ph type="ftr" sz="quarter" idx="11"/>
          </p:nvPr>
        </p:nvSpPr>
        <p:spPr>
          <a:xfrm>
            <a:off x="4751694" y="6321109"/>
            <a:ext cx="2688611" cy="365125"/>
          </a:xfrm>
        </p:spPr>
        <p:txBody>
          <a:bodyPr vert="horz" lIns="91440" tIns="45720" rIns="91440" bIns="45720" rtlCol="0" anchor="ctr">
            <a:normAutofit/>
          </a:bodyPr>
          <a:lstStyle/>
          <a:p>
            <a:pPr algn="l">
              <a:spcAft>
                <a:spcPts val="600"/>
              </a:spcAft>
              <a:defRPr/>
            </a:pPr>
            <a:r>
              <a:rPr lang="en-US" kern="1200" dirty="0">
                <a:solidFill>
                  <a:schemeClr val="tx1">
                    <a:lumMod val="50000"/>
                    <a:lumOff val="50000"/>
                  </a:schemeClr>
                </a:solidFill>
                <a:latin typeface="Calibri" panose="020F0502020204030204"/>
                <a:ea typeface="+mn-ea"/>
                <a:cs typeface="+mn-cs"/>
              </a:rPr>
              <a:t>IGDC 2023 | Prashant Mishra (Soundly)</a:t>
            </a:r>
          </a:p>
        </p:txBody>
      </p:sp>
      <p:pic>
        <p:nvPicPr>
          <p:cNvPr id="3" name="Picture 2" descr="A screenshot of a computer&#10;&#10;Description automatically generated">
            <a:extLst>
              <a:ext uri="{FF2B5EF4-FFF2-40B4-BE49-F238E27FC236}">
                <a16:creationId xmlns:a16="http://schemas.microsoft.com/office/drawing/2014/main" id="{292BE3AB-5AB5-5E82-E3F8-5F88144B8414}"/>
              </a:ext>
            </a:extLst>
          </p:cNvPr>
          <p:cNvPicPr>
            <a:picLocks noChangeAspect="1"/>
          </p:cNvPicPr>
          <p:nvPr/>
        </p:nvPicPr>
        <p:blipFill>
          <a:blip r:embed="rId3"/>
          <a:stretch>
            <a:fillRect/>
          </a:stretch>
        </p:blipFill>
        <p:spPr>
          <a:xfrm>
            <a:off x="448212" y="1326786"/>
            <a:ext cx="11295574" cy="3207384"/>
          </a:xfrm>
          <a:prstGeom prst="rect">
            <a:avLst/>
          </a:prstGeom>
        </p:spPr>
      </p:pic>
      <p:sp>
        <p:nvSpPr>
          <p:cNvPr id="6" name="TextBox 5">
            <a:extLst>
              <a:ext uri="{FF2B5EF4-FFF2-40B4-BE49-F238E27FC236}">
                <a16:creationId xmlns:a16="http://schemas.microsoft.com/office/drawing/2014/main" id="{997622C7-E6FB-47ED-3791-111DA2F77B33}"/>
              </a:ext>
            </a:extLst>
          </p:cNvPr>
          <p:cNvSpPr txBox="1"/>
          <p:nvPr/>
        </p:nvSpPr>
        <p:spPr>
          <a:xfrm>
            <a:off x="779769" y="5058307"/>
            <a:ext cx="10632459" cy="307777"/>
          </a:xfrm>
          <a:prstGeom prst="rect">
            <a:avLst/>
          </a:prstGeom>
          <a:noFill/>
        </p:spPr>
        <p:txBody>
          <a:bodyPr wrap="square" rtlCol="0">
            <a:spAutoFit/>
          </a:bodyPr>
          <a:lstStyle/>
          <a:p>
            <a:pPr algn="ctr"/>
            <a:r>
              <a:rPr lang="en-US" sz="1400" dirty="0"/>
              <a:t>Image source: https://</a:t>
            </a:r>
            <a:r>
              <a:rPr lang="en-US" sz="1400" dirty="0" err="1"/>
              <a:t>www.audiokinetic.com</a:t>
            </a:r>
            <a:r>
              <a:rPr lang="en-US" sz="1400" dirty="0"/>
              <a:t>/</a:t>
            </a:r>
            <a:r>
              <a:rPr lang="en-US" sz="1400" dirty="0" err="1"/>
              <a:t>en</a:t>
            </a:r>
            <a:r>
              <a:rPr lang="en-US" sz="1400" dirty="0"/>
              <a:t>/courses/wwise201/?source=wwise201&amp;id=</a:t>
            </a:r>
            <a:r>
              <a:rPr lang="en-US" sz="1400" dirty="0" err="1"/>
              <a:t>using_midi_filters</a:t>
            </a:r>
            <a:endParaRPr lang="en-US" sz="1400" dirty="0"/>
          </a:p>
        </p:txBody>
      </p:sp>
    </p:spTree>
    <p:extLst>
      <p:ext uri="{BB962C8B-B14F-4D97-AF65-F5344CB8AC3E}">
        <p14:creationId xmlns:p14="http://schemas.microsoft.com/office/powerpoint/2010/main" val="25183887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A62A47A-762E-5A05-16C7-7B5E9D3AE8AC}"/>
              </a:ext>
            </a:extLst>
          </p:cNvPr>
          <p:cNvSpPr txBox="1"/>
          <p:nvPr/>
        </p:nvSpPr>
        <p:spPr>
          <a:xfrm>
            <a:off x="876693" y="741391"/>
            <a:ext cx="4355265" cy="1616203"/>
          </a:xfrm>
          <a:prstGeom prst="rect">
            <a:avLst/>
          </a:prstGeom>
        </p:spPr>
        <p:txBody>
          <a:bodyPr vert="horz" lIns="91440" tIns="45720" rIns="91440" bIns="45720" rtlCol="0" anchor="b">
            <a:normAutofit/>
          </a:bodyPr>
          <a:lstStyle/>
          <a:p>
            <a:pPr marL="114300">
              <a:lnSpc>
                <a:spcPct val="90000"/>
              </a:lnSpc>
              <a:spcBef>
                <a:spcPct val="0"/>
              </a:spcBef>
              <a:spcAft>
                <a:spcPts val="600"/>
              </a:spcAft>
            </a:pPr>
            <a:r>
              <a:rPr lang="en-US" sz="4000" dirty="0">
                <a:latin typeface="+mj-lt"/>
                <a:ea typeface="+mj-ea"/>
                <a:cs typeface="+mj-cs"/>
              </a:rPr>
              <a:t>Instruments</a:t>
            </a:r>
            <a:endParaRPr lang="en-US" sz="3200" dirty="0">
              <a:latin typeface="+mj-lt"/>
              <a:ea typeface="+mj-ea"/>
              <a:cs typeface="+mj-cs"/>
            </a:endParaRPr>
          </a:p>
        </p:txBody>
      </p:sp>
      <p:sp>
        <p:nvSpPr>
          <p:cNvPr id="2" name="TextBox 1">
            <a:extLst>
              <a:ext uri="{FF2B5EF4-FFF2-40B4-BE49-F238E27FC236}">
                <a16:creationId xmlns:a16="http://schemas.microsoft.com/office/drawing/2014/main" id="{C7DD8CB2-302C-D0E3-A5C0-B1475788CD70}"/>
              </a:ext>
            </a:extLst>
          </p:cNvPr>
          <p:cNvSpPr txBox="1"/>
          <p:nvPr/>
        </p:nvSpPr>
        <p:spPr>
          <a:xfrm>
            <a:off x="1028549" y="2634196"/>
            <a:ext cx="4355265" cy="3447832"/>
          </a:xfrm>
          <a:prstGeom prst="rect">
            <a:avLst/>
          </a:prstGeom>
        </p:spPr>
        <p:txBody>
          <a:bodyPr vert="horz" lIns="91440" tIns="45720" rIns="91440" bIns="45720" rtlCol="0" anchor="t">
            <a:normAutofit/>
          </a:bodyPr>
          <a:lstStyle/>
          <a:p>
            <a:pPr>
              <a:lnSpc>
                <a:spcPct val="90000"/>
              </a:lnSpc>
              <a:spcAft>
                <a:spcPts val="600"/>
              </a:spcAft>
            </a:pPr>
            <a:r>
              <a:rPr lang="en-US" sz="2400" dirty="0"/>
              <a:t>Explore MIDI and custom instruments for versatile music in games, especially with a lot of flexibility with the vertical approach</a:t>
            </a:r>
          </a:p>
        </p:txBody>
      </p:sp>
      <p:pic>
        <p:nvPicPr>
          <p:cNvPr id="16" name="Picture 15" descr="Top view of maracas, organ, guitar, and drum sticks on a wooden surface">
            <a:extLst>
              <a:ext uri="{FF2B5EF4-FFF2-40B4-BE49-F238E27FC236}">
                <a16:creationId xmlns:a16="http://schemas.microsoft.com/office/drawing/2014/main" id="{76BE339A-7CF6-91FE-2423-74E9F6EB67C3}"/>
              </a:ext>
            </a:extLst>
          </p:cNvPr>
          <p:cNvPicPr>
            <a:picLocks noChangeAspect="1"/>
          </p:cNvPicPr>
          <p:nvPr/>
        </p:nvPicPr>
        <p:blipFill rotWithShape="1">
          <a:blip r:embed="rId3"/>
          <a:srcRect l="6488" r="34178" b="-1"/>
          <a:stretch/>
        </p:blipFill>
        <p:spPr>
          <a:xfrm>
            <a:off x="6096000" y="10"/>
            <a:ext cx="6095999" cy="6857990"/>
          </a:xfrm>
          <a:prstGeom prst="rect">
            <a:avLst/>
          </a:prstGeom>
        </p:spPr>
      </p:pic>
      <p:sp>
        <p:nvSpPr>
          <p:cNvPr id="20" name="Rectangle 19">
            <a:extLst>
              <a:ext uri="{FF2B5EF4-FFF2-40B4-BE49-F238E27FC236}">
                <a16:creationId xmlns:a16="http://schemas.microsoft.com/office/drawing/2014/main" id="{AE3A741D-C19B-960A-5803-1C58871478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369424" y="3028872"/>
            <a:ext cx="1559464" cy="6106313"/>
          </a:xfrm>
          <a:prstGeom prst="rect">
            <a:avLst/>
          </a:prstGeom>
          <a:gradFill>
            <a:gsLst>
              <a:gs pos="0">
                <a:schemeClr val="accent5">
                  <a:alpha val="77000"/>
                </a:schemeClr>
              </a:gs>
              <a:gs pos="57000">
                <a:schemeClr val="accent5">
                  <a:lumMod val="60000"/>
                  <a:lumOff val="40000"/>
                  <a:alpha val="0"/>
                </a:schemeClr>
              </a:gs>
            </a:gsLst>
            <a:lin ang="11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9C3A50E9-9119-7BC3-083B-2D84CCC78E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15441" y="-3760"/>
            <a:ext cx="2176557" cy="6857999"/>
          </a:xfrm>
          <a:prstGeom prst="rect">
            <a:avLst/>
          </a:prstGeom>
          <a:gradFill flip="none" rotWithShape="1">
            <a:gsLst>
              <a:gs pos="0">
                <a:schemeClr val="accent2"/>
              </a:gs>
              <a:gs pos="40000">
                <a:schemeClr val="accent2">
                  <a:alpha val="0"/>
                </a:schemeClr>
              </a:gs>
            </a:gsLst>
            <a:lin ang="11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C39DE25-0E4E-0AA7-0932-1D78C23727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6096000" y="5502302"/>
            <a:ext cx="6106314" cy="1359456"/>
          </a:xfrm>
          <a:prstGeom prst="rect">
            <a:avLst/>
          </a:prstGeom>
          <a:gradFill flip="none" rotWithShape="1">
            <a:gsLst>
              <a:gs pos="0">
                <a:schemeClr val="accent2">
                  <a:alpha val="89000"/>
                </a:schemeClr>
              </a:gs>
              <a:gs pos="38000">
                <a:schemeClr val="accent5">
                  <a:lumMod val="60000"/>
                  <a:lumOff val="40000"/>
                  <a:alpha val="0"/>
                </a:schemeClr>
              </a:gs>
            </a:gsLst>
            <a:lin ang="4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6" name="Rectangle 25">
            <a:extLst>
              <a:ext uri="{FF2B5EF4-FFF2-40B4-BE49-F238E27FC236}">
                <a16:creationId xmlns:a16="http://schemas.microsoft.com/office/drawing/2014/main" id="{8D6EA299-0840-6DEA-E670-C49AEBC87E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9026892" y="2939627"/>
            <a:ext cx="3162908" cy="3914612"/>
          </a:xfrm>
          <a:prstGeom prst="rect">
            <a:avLst/>
          </a:prstGeom>
          <a:gradFill flip="none" rotWithShape="1">
            <a:gsLst>
              <a:gs pos="0">
                <a:schemeClr val="accent5">
                  <a:lumMod val="60000"/>
                  <a:lumOff val="40000"/>
                </a:schemeClr>
              </a:gs>
              <a:gs pos="51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4" name="Footer Placeholder 3">
            <a:extLst>
              <a:ext uri="{FF2B5EF4-FFF2-40B4-BE49-F238E27FC236}">
                <a16:creationId xmlns:a16="http://schemas.microsoft.com/office/drawing/2014/main" id="{2E4DB649-49A5-EAE4-D203-6D1BFD0C5F49}"/>
              </a:ext>
            </a:extLst>
          </p:cNvPr>
          <p:cNvSpPr>
            <a:spLocks noGrp="1"/>
          </p:cNvSpPr>
          <p:nvPr>
            <p:ph type="ftr" sz="quarter" idx="11"/>
          </p:nvPr>
        </p:nvSpPr>
        <p:spPr>
          <a:xfrm>
            <a:off x="6507706" y="6356350"/>
            <a:ext cx="3096030" cy="365125"/>
          </a:xfrm>
        </p:spPr>
        <p:txBody>
          <a:bodyPr vert="horz" lIns="91440" tIns="45720" rIns="91440" bIns="45720" rtlCol="0" anchor="ctr">
            <a:normAutofit/>
          </a:bodyPr>
          <a:lstStyle/>
          <a:p>
            <a:pPr algn="l">
              <a:spcAft>
                <a:spcPts val="600"/>
              </a:spcAft>
              <a:defRPr/>
            </a:pPr>
            <a:r>
              <a:rPr lang="en-US" kern="1200">
                <a:solidFill>
                  <a:srgbClr val="FFFFFF"/>
                </a:solidFill>
                <a:latin typeface="Calibri" panose="020F0502020204030204"/>
                <a:ea typeface="+mn-ea"/>
                <a:cs typeface="+mn-cs"/>
              </a:rPr>
              <a:t>IGDC 2023 | Prashant Mishra (Soundly)</a:t>
            </a:r>
          </a:p>
        </p:txBody>
      </p:sp>
    </p:spTree>
    <p:extLst>
      <p:ext uri="{BB962C8B-B14F-4D97-AF65-F5344CB8AC3E}">
        <p14:creationId xmlns:p14="http://schemas.microsoft.com/office/powerpoint/2010/main" val="30835999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F9CC2-1059-5EEB-0FEA-455510317860}"/>
              </a:ext>
            </a:extLst>
          </p:cNvPr>
          <p:cNvSpPr>
            <a:spLocks noGrp="1"/>
          </p:cNvSpPr>
          <p:nvPr>
            <p:ph type="title"/>
          </p:nvPr>
        </p:nvSpPr>
        <p:spPr/>
        <p:txBody>
          <a:bodyPr/>
          <a:lstStyle/>
          <a:p>
            <a:pPr algn="ctr"/>
            <a:r>
              <a:rPr lang="en-US" dirty="0"/>
              <a:t>Procedural Audio</a:t>
            </a:r>
          </a:p>
        </p:txBody>
      </p:sp>
      <p:sp>
        <p:nvSpPr>
          <p:cNvPr id="4" name="Footer Placeholder 3">
            <a:extLst>
              <a:ext uri="{FF2B5EF4-FFF2-40B4-BE49-F238E27FC236}">
                <a16:creationId xmlns:a16="http://schemas.microsoft.com/office/drawing/2014/main" id="{3418B625-1390-BD5D-E3C5-83CE4363105D}"/>
              </a:ext>
            </a:extLst>
          </p:cNvPr>
          <p:cNvSpPr>
            <a:spLocks noGrp="1"/>
          </p:cNvSpPr>
          <p:nvPr>
            <p:ph type="ftr" sz="quarter" idx="11"/>
          </p:nvPr>
        </p:nvSpPr>
        <p:spPr/>
        <p:txBody>
          <a:bodyPr/>
          <a:lstStyle/>
          <a:p>
            <a:r>
              <a:rPr lang="en-US"/>
              <a:t>IGDC 2023 | Prashant Mishra (Soundly)</a:t>
            </a:r>
          </a:p>
        </p:txBody>
      </p:sp>
      <p:pic>
        <p:nvPicPr>
          <p:cNvPr id="6" name="Picture 5" descr="A screenshot of a computer&#10;&#10;Description automatically generated">
            <a:extLst>
              <a:ext uri="{FF2B5EF4-FFF2-40B4-BE49-F238E27FC236}">
                <a16:creationId xmlns:a16="http://schemas.microsoft.com/office/drawing/2014/main" id="{C831CE61-1324-F10B-8801-6BE15C24A51E}"/>
              </a:ext>
            </a:extLst>
          </p:cNvPr>
          <p:cNvPicPr>
            <a:picLocks noChangeAspect="1"/>
          </p:cNvPicPr>
          <p:nvPr/>
        </p:nvPicPr>
        <p:blipFill>
          <a:blip r:embed="rId3"/>
          <a:stretch>
            <a:fillRect/>
          </a:stretch>
        </p:blipFill>
        <p:spPr>
          <a:xfrm>
            <a:off x="535175" y="1447840"/>
            <a:ext cx="11121650" cy="3962319"/>
          </a:xfrm>
          <a:prstGeom prst="rect">
            <a:avLst/>
          </a:prstGeom>
        </p:spPr>
      </p:pic>
      <p:sp>
        <p:nvSpPr>
          <p:cNvPr id="7" name="TextBox 6">
            <a:extLst>
              <a:ext uri="{FF2B5EF4-FFF2-40B4-BE49-F238E27FC236}">
                <a16:creationId xmlns:a16="http://schemas.microsoft.com/office/drawing/2014/main" id="{4DA269DD-8BE5-E304-A77E-7F21DDA51530}"/>
              </a:ext>
            </a:extLst>
          </p:cNvPr>
          <p:cNvSpPr txBox="1"/>
          <p:nvPr/>
        </p:nvSpPr>
        <p:spPr>
          <a:xfrm>
            <a:off x="1585993" y="5497923"/>
            <a:ext cx="9020013" cy="246221"/>
          </a:xfrm>
          <a:prstGeom prst="rect">
            <a:avLst/>
          </a:prstGeom>
          <a:noFill/>
        </p:spPr>
        <p:txBody>
          <a:bodyPr wrap="square" rtlCol="0">
            <a:spAutoFit/>
          </a:bodyPr>
          <a:lstStyle/>
          <a:p>
            <a:pPr algn="ctr"/>
            <a:r>
              <a:rPr lang="en-US" sz="1000" dirty="0"/>
              <a:t>Image source: https://</a:t>
            </a:r>
            <a:r>
              <a:rPr lang="en-US" sz="1000" dirty="0" err="1"/>
              <a:t>docs.unrealengine.com</a:t>
            </a:r>
            <a:r>
              <a:rPr lang="en-US" sz="1000" dirty="0"/>
              <a:t>/5.2/</a:t>
            </a:r>
            <a:r>
              <a:rPr lang="en-US" sz="1000" dirty="0" err="1"/>
              <a:t>en</a:t>
            </a:r>
            <a:r>
              <a:rPr lang="en-US" sz="1000" dirty="0"/>
              <a:t>-US/creating-procedural-music-with-</a:t>
            </a:r>
            <a:r>
              <a:rPr lang="en-US" sz="1000" dirty="0" err="1"/>
              <a:t>metasounds</a:t>
            </a:r>
            <a:r>
              <a:rPr lang="en-US" sz="1000" dirty="0"/>
              <a:t>/</a:t>
            </a:r>
          </a:p>
        </p:txBody>
      </p:sp>
    </p:spTree>
    <p:extLst>
      <p:ext uri="{BB962C8B-B14F-4D97-AF65-F5344CB8AC3E}">
        <p14:creationId xmlns:p14="http://schemas.microsoft.com/office/powerpoint/2010/main" val="32652693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F9CC2-1059-5EEB-0FEA-455510317860}"/>
              </a:ext>
            </a:extLst>
          </p:cNvPr>
          <p:cNvSpPr>
            <a:spLocks noGrp="1"/>
          </p:cNvSpPr>
          <p:nvPr>
            <p:ph type="title"/>
          </p:nvPr>
        </p:nvSpPr>
        <p:spPr>
          <a:xfrm>
            <a:off x="838200" y="121045"/>
            <a:ext cx="10515600" cy="1325563"/>
          </a:xfrm>
        </p:spPr>
        <p:txBody>
          <a:bodyPr/>
          <a:lstStyle/>
          <a:p>
            <a:pPr algn="ctr"/>
            <a:r>
              <a:rPr lang="en-US" dirty="0"/>
              <a:t>Procedural Audio</a:t>
            </a:r>
          </a:p>
        </p:txBody>
      </p:sp>
      <p:sp>
        <p:nvSpPr>
          <p:cNvPr id="4" name="Footer Placeholder 3">
            <a:extLst>
              <a:ext uri="{FF2B5EF4-FFF2-40B4-BE49-F238E27FC236}">
                <a16:creationId xmlns:a16="http://schemas.microsoft.com/office/drawing/2014/main" id="{3418B625-1390-BD5D-E3C5-83CE4363105D}"/>
              </a:ext>
            </a:extLst>
          </p:cNvPr>
          <p:cNvSpPr>
            <a:spLocks noGrp="1"/>
          </p:cNvSpPr>
          <p:nvPr>
            <p:ph type="ftr" sz="quarter" idx="11"/>
          </p:nvPr>
        </p:nvSpPr>
        <p:spPr/>
        <p:txBody>
          <a:bodyPr/>
          <a:lstStyle/>
          <a:p>
            <a:r>
              <a:rPr lang="en-US"/>
              <a:t>IGDC 2023 | Prashant Mishra (Soundly)</a:t>
            </a:r>
          </a:p>
        </p:txBody>
      </p:sp>
      <p:pic>
        <p:nvPicPr>
          <p:cNvPr id="5" name="Picture 4" descr="A screenshot of a computer&#10;&#10;Description automatically generated">
            <a:extLst>
              <a:ext uri="{FF2B5EF4-FFF2-40B4-BE49-F238E27FC236}">
                <a16:creationId xmlns:a16="http://schemas.microsoft.com/office/drawing/2014/main" id="{10831E31-D4C4-648F-CC3A-7D65EA6219B8}"/>
              </a:ext>
            </a:extLst>
          </p:cNvPr>
          <p:cNvPicPr>
            <a:picLocks noChangeAspect="1"/>
          </p:cNvPicPr>
          <p:nvPr/>
        </p:nvPicPr>
        <p:blipFill>
          <a:blip r:embed="rId3"/>
          <a:stretch>
            <a:fillRect/>
          </a:stretch>
        </p:blipFill>
        <p:spPr>
          <a:xfrm>
            <a:off x="2209800" y="1194761"/>
            <a:ext cx="7772400" cy="4793504"/>
          </a:xfrm>
          <a:prstGeom prst="rect">
            <a:avLst/>
          </a:prstGeom>
        </p:spPr>
      </p:pic>
      <p:sp>
        <p:nvSpPr>
          <p:cNvPr id="7" name="TextBox 6">
            <a:extLst>
              <a:ext uri="{FF2B5EF4-FFF2-40B4-BE49-F238E27FC236}">
                <a16:creationId xmlns:a16="http://schemas.microsoft.com/office/drawing/2014/main" id="{A0D7FF64-46D9-BE2A-6C74-3DAF76AD09E2}"/>
              </a:ext>
            </a:extLst>
          </p:cNvPr>
          <p:cNvSpPr txBox="1"/>
          <p:nvPr/>
        </p:nvSpPr>
        <p:spPr>
          <a:xfrm>
            <a:off x="1348353" y="5988265"/>
            <a:ext cx="10005447" cy="230832"/>
          </a:xfrm>
          <a:prstGeom prst="rect">
            <a:avLst/>
          </a:prstGeom>
          <a:noFill/>
        </p:spPr>
        <p:txBody>
          <a:bodyPr wrap="square" rtlCol="0">
            <a:spAutoFit/>
          </a:bodyPr>
          <a:lstStyle/>
          <a:p>
            <a:pPr algn="ctr"/>
            <a:r>
              <a:rPr lang="en-US" sz="900" dirty="0"/>
              <a:t>Image source: https://</a:t>
            </a:r>
            <a:r>
              <a:rPr lang="en-US" sz="900" dirty="0" err="1"/>
              <a:t>www.synthtopia.com</a:t>
            </a:r>
            <a:r>
              <a:rPr lang="en-US" sz="900" dirty="0"/>
              <a:t>/content/2022/04/01/tsugi-intros-bigger-faster-smarter-gamesynth-2022/</a:t>
            </a:r>
          </a:p>
        </p:txBody>
      </p:sp>
    </p:spTree>
    <p:extLst>
      <p:ext uri="{BB962C8B-B14F-4D97-AF65-F5344CB8AC3E}">
        <p14:creationId xmlns:p14="http://schemas.microsoft.com/office/powerpoint/2010/main" val="8971905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5EFBDE31-BB3E-6CFC-23CD-B5976DA384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3362" cy="6858000"/>
            <a:chOff x="12068638" y="0"/>
            <a:chExt cx="123362" cy="6858000"/>
          </a:xfrm>
        </p:grpSpPr>
        <p:sp>
          <p:nvSpPr>
            <p:cNvPr id="14" name="Rectangle 13">
              <a:extLst>
                <a:ext uri="{FF2B5EF4-FFF2-40B4-BE49-F238E27FC236}">
                  <a16:creationId xmlns:a16="http://schemas.microsoft.com/office/drawing/2014/main" id="{180A60EC-72BB-121F-556A-E2837FD99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91A2FAE-D41C-FF5D-B0A0-7808248EDC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4139706"/>
              <a:ext cx="123362" cy="2718294"/>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0A62A47A-762E-5A05-16C7-7B5E9D3AE8AC}"/>
              </a:ext>
            </a:extLst>
          </p:cNvPr>
          <p:cNvSpPr txBox="1"/>
          <p:nvPr/>
        </p:nvSpPr>
        <p:spPr>
          <a:xfrm>
            <a:off x="4648659" y="359919"/>
            <a:ext cx="2894680" cy="625482"/>
          </a:xfrm>
          <a:prstGeom prst="rect">
            <a:avLst/>
          </a:prstGeom>
        </p:spPr>
        <p:txBody>
          <a:bodyPr vert="horz" lIns="91440" tIns="45720" rIns="91440" bIns="45720" rtlCol="0" anchor="t">
            <a:normAutofit/>
          </a:bodyPr>
          <a:lstStyle/>
          <a:p>
            <a:pPr marL="114300" algn="ctr">
              <a:lnSpc>
                <a:spcPct val="90000"/>
              </a:lnSpc>
              <a:spcAft>
                <a:spcPts val="600"/>
              </a:spcAft>
            </a:pPr>
            <a:r>
              <a:rPr lang="en-US" sz="2800" dirty="0"/>
              <a:t>Mixing</a:t>
            </a:r>
          </a:p>
        </p:txBody>
      </p:sp>
      <p:sp>
        <p:nvSpPr>
          <p:cNvPr id="4" name="Footer Placeholder 3">
            <a:extLst>
              <a:ext uri="{FF2B5EF4-FFF2-40B4-BE49-F238E27FC236}">
                <a16:creationId xmlns:a16="http://schemas.microsoft.com/office/drawing/2014/main" id="{2E4DB649-49A5-EAE4-D203-6D1BFD0C5F49}"/>
              </a:ext>
            </a:extLst>
          </p:cNvPr>
          <p:cNvSpPr>
            <a:spLocks noGrp="1"/>
          </p:cNvSpPr>
          <p:nvPr>
            <p:ph type="ftr" sz="quarter" idx="11"/>
          </p:nvPr>
        </p:nvSpPr>
        <p:spPr>
          <a:xfrm>
            <a:off x="4751694" y="6321109"/>
            <a:ext cx="2688611" cy="365125"/>
          </a:xfrm>
        </p:spPr>
        <p:txBody>
          <a:bodyPr vert="horz" lIns="91440" tIns="45720" rIns="91440" bIns="45720" rtlCol="0" anchor="ctr">
            <a:normAutofit/>
          </a:bodyPr>
          <a:lstStyle/>
          <a:p>
            <a:pPr algn="l">
              <a:spcAft>
                <a:spcPts val="600"/>
              </a:spcAft>
              <a:defRPr/>
            </a:pPr>
            <a:r>
              <a:rPr lang="en-US" kern="1200" dirty="0">
                <a:solidFill>
                  <a:schemeClr val="tx1">
                    <a:lumMod val="50000"/>
                    <a:lumOff val="50000"/>
                  </a:schemeClr>
                </a:solidFill>
                <a:latin typeface="Calibri" panose="020F0502020204030204"/>
                <a:ea typeface="+mn-ea"/>
                <a:cs typeface="+mn-cs"/>
              </a:rPr>
              <a:t>IGDC 2023 | Prashant Mishra (Soundly)</a:t>
            </a:r>
          </a:p>
        </p:txBody>
      </p:sp>
      <p:pic>
        <p:nvPicPr>
          <p:cNvPr id="5" name="Picture 4" descr="A screenshot of a computer&#10;&#10;Description automatically generated">
            <a:extLst>
              <a:ext uri="{FF2B5EF4-FFF2-40B4-BE49-F238E27FC236}">
                <a16:creationId xmlns:a16="http://schemas.microsoft.com/office/drawing/2014/main" id="{CD5EBDC9-6EA2-1CA8-F523-3E090D0F5D19}"/>
              </a:ext>
            </a:extLst>
          </p:cNvPr>
          <p:cNvPicPr>
            <a:picLocks noChangeAspect="1"/>
          </p:cNvPicPr>
          <p:nvPr/>
        </p:nvPicPr>
        <p:blipFill>
          <a:blip r:embed="rId3"/>
          <a:stretch>
            <a:fillRect/>
          </a:stretch>
        </p:blipFill>
        <p:spPr>
          <a:xfrm>
            <a:off x="941167" y="585384"/>
            <a:ext cx="10309665" cy="6272616"/>
          </a:xfrm>
          <a:prstGeom prst="rect">
            <a:avLst/>
          </a:prstGeom>
        </p:spPr>
      </p:pic>
    </p:spTree>
    <p:extLst>
      <p:ext uri="{BB962C8B-B14F-4D97-AF65-F5344CB8AC3E}">
        <p14:creationId xmlns:p14="http://schemas.microsoft.com/office/powerpoint/2010/main" val="15961181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245A9F99-D9B1-4094-A2E2-B90AC1DB7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B7FAF607-473A-4A43-A23D-BBFF5C4117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A62A47A-762E-5A05-16C7-7B5E9D3AE8AC}"/>
              </a:ext>
            </a:extLst>
          </p:cNvPr>
          <p:cNvSpPr txBox="1"/>
          <p:nvPr/>
        </p:nvSpPr>
        <p:spPr>
          <a:xfrm>
            <a:off x="6094105" y="802955"/>
            <a:ext cx="4977976" cy="1454051"/>
          </a:xfrm>
          <a:prstGeom prst="rect">
            <a:avLst/>
          </a:prstGeom>
        </p:spPr>
        <p:txBody>
          <a:bodyPr vert="horz" lIns="91440" tIns="45720" rIns="91440" bIns="45720" rtlCol="0" anchor="ctr">
            <a:normAutofit/>
          </a:bodyPr>
          <a:lstStyle/>
          <a:p>
            <a:pPr marL="114300">
              <a:lnSpc>
                <a:spcPct val="90000"/>
              </a:lnSpc>
              <a:spcBef>
                <a:spcPct val="0"/>
              </a:spcBef>
              <a:spcAft>
                <a:spcPts val="600"/>
              </a:spcAft>
            </a:pPr>
            <a:r>
              <a:rPr lang="en-US" sz="3600" kern="1200">
                <a:solidFill>
                  <a:schemeClr val="tx2"/>
                </a:solidFill>
                <a:latin typeface="+mj-lt"/>
                <a:ea typeface="+mj-ea"/>
                <a:cs typeface="+mj-cs"/>
              </a:rPr>
              <a:t>Other key elements to consider in Game Audio</a:t>
            </a:r>
          </a:p>
        </p:txBody>
      </p:sp>
      <p:pic>
        <p:nvPicPr>
          <p:cNvPr id="18" name="Graphic 17" descr="DJ">
            <a:extLst>
              <a:ext uri="{FF2B5EF4-FFF2-40B4-BE49-F238E27FC236}">
                <a16:creationId xmlns:a16="http://schemas.microsoft.com/office/drawing/2014/main" id="{65658169-A4E9-F512-AB28-1036C1AFF3F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6951" y="1793846"/>
            <a:ext cx="3620021" cy="3620021"/>
          </a:xfrm>
          <a:prstGeom prst="rect">
            <a:avLst/>
          </a:prstGeom>
        </p:spPr>
      </p:pic>
      <p:sp>
        <p:nvSpPr>
          <p:cNvPr id="2" name="TextBox 1">
            <a:extLst>
              <a:ext uri="{FF2B5EF4-FFF2-40B4-BE49-F238E27FC236}">
                <a16:creationId xmlns:a16="http://schemas.microsoft.com/office/drawing/2014/main" id="{A87545A3-4E45-68A2-5855-40D2A2688357}"/>
              </a:ext>
            </a:extLst>
          </p:cNvPr>
          <p:cNvSpPr txBox="1"/>
          <p:nvPr/>
        </p:nvSpPr>
        <p:spPr>
          <a:xfrm>
            <a:off x="6090574" y="2421682"/>
            <a:ext cx="4977578" cy="3639289"/>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dirty="0">
                <a:solidFill>
                  <a:schemeClr val="tx2"/>
                </a:solidFill>
              </a:rPr>
              <a:t>File Size &amp; Formats</a:t>
            </a:r>
          </a:p>
          <a:p>
            <a:pPr indent="-228600">
              <a:lnSpc>
                <a:spcPct val="90000"/>
              </a:lnSpc>
              <a:spcAft>
                <a:spcPts val="600"/>
              </a:spcAft>
              <a:buFont typeface="Arial" panose="020B0604020202020204" pitchFamily="34" charset="0"/>
              <a:buChar char="•"/>
            </a:pPr>
            <a:endParaRPr lang="en-US" dirty="0">
              <a:solidFill>
                <a:schemeClr val="tx2"/>
              </a:solidFill>
            </a:endParaRPr>
          </a:p>
          <a:p>
            <a:pPr indent="-228600">
              <a:lnSpc>
                <a:spcPct val="90000"/>
              </a:lnSpc>
              <a:spcAft>
                <a:spcPts val="600"/>
              </a:spcAft>
              <a:buFont typeface="Arial" panose="020B0604020202020204" pitchFamily="34" charset="0"/>
              <a:buChar char="•"/>
            </a:pPr>
            <a:r>
              <a:rPr lang="en-US" dirty="0">
                <a:solidFill>
                  <a:schemeClr val="tx2"/>
                </a:solidFill>
              </a:rPr>
              <a:t>RAM vs CPU</a:t>
            </a:r>
          </a:p>
          <a:p>
            <a:pPr indent="-228600">
              <a:lnSpc>
                <a:spcPct val="90000"/>
              </a:lnSpc>
              <a:spcAft>
                <a:spcPts val="600"/>
              </a:spcAft>
              <a:buFont typeface="Arial" panose="020B0604020202020204" pitchFamily="34" charset="0"/>
              <a:buChar char="•"/>
            </a:pPr>
            <a:endParaRPr lang="en-US" dirty="0">
              <a:solidFill>
                <a:schemeClr val="tx2"/>
              </a:solidFill>
            </a:endParaRPr>
          </a:p>
          <a:p>
            <a:pPr indent="-228600">
              <a:lnSpc>
                <a:spcPct val="90000"/>
              </a:lnSpc>
              <a:spcAft>
                <a:spcPts val="600"/>
              </a:spcAft>
              <a:buFont typeface="Arial" panose="020B0604020202020204" pitchFamily="34" charset="0"/>
              <a:buChar char="•"/>
            </a:pPr>
            <a:r>
              <a:rPr lang="en-US" dirty="0">
                <a:solidFill>
                  <a:schemeClr val="tx2"/>
                </a:solidFill>
              </a:rPr>
              <a:t>Game Design Thinking:</a:t>
            </a:r>
          </a:p>
          <a:p>
            <a:pPr lvl="1" indent="-228600">
              <a:lnSpc>
                <a:spcPct val="90000"/>
              </a:lnSpc>
              <a:spcAft>
                <a:spcPts val="600"/>
              </a:spcAft>
              <a:buFont typeface="Arial" panose="020B0604020202020204" pitchFamily="34" charset="0"/>
              <a:buChar char="•"/>
            </a:pPr>
            <a:r>
              <a:rPr lang="en-US" dirty="0">
                <a:solidFill>
                  <a:schemeClr val="tx2"/>
                </a:solidFill>
              </a:rPr>
              <a:t>Rhythm based gameplay (BPM)</a:t>
            </a:r>
          </a:p>
          <a:p>
            <a:pPr lvl="1" indent="-228600">
              <a:lnSpc>
                <a:spcPct val="90000"/>
              </a:lnSpc>
              <a:spcAft>
                <a:spcPts val="600"/>
              </a:spcAft>
              <a:buFont typeface="Arial" panose="020B0604020202020204" pitchFamily="34" charset="0"/>
              <a:buChar char="•"/>
            </a:pPr>
            <a:r>
              <a:rPr lang="en-US" dirty="0">
                <a:solidFill>
                  <a:schemeClr val="tx2"/>
                </a:solidFill>
              </a:rPr>
              <a:t>Notification Sounds</a:t>
            </a:r>
          </a:p>
          <a:p>
            <a:pPr lvl="1" indent="-228600">
              <a:lnSpc>
                <a:spcPct val="90000"/>
              </a:lnSpc>
              <a:spcAft>
                <a:spcPts val="600"/>
              </a:spcAft>
              <a:buFont typeface="Arial" panose="020B0604020202020204" pitchFamily="34" charset="0"/>
              <a:buChar char="•"/>
            </a:pPr>
            <a:r>
              <a:rPr lang="en-US" dirty="0">
                <a:solidFill>
                  <a:schemeClr val="tx2"/>
                </a:solidFill>
              </a:rPr>
              <a:t>Subconscious hints about what’s coming next through music</a:t>
            </a:r>
          </a:p>
          <a:p>
            <a:pPr lvl="1" indent="-228600">
              <a:lnSpc>
                <a:spcPct val="90000"/>
              </a:lnSpc>
              <a:spcAft>
                <a:spcPts val="600"/>
              </a:spcAft>
              <a:buFont typeface="Arial" panose="020B0604020202020204" pitchFamily="34" charset="0"/>
              <a:buChar char="•"/>
            </a:pPr>
            <a:r>
              <a:rPr lang="en-US" dirty="0">
                <a:solidFill>
                  <a:schemeClr val="tx2"/>
                </a:solidFill>
              </a:rPr>
              <a:t>Sonic clues in puzzle games</a:t>
            </a:r>
          </a:p>
          <a:p>
            <a:pPr lvl="1" indent="-228600">
              <a:lnSpc>
                <a:spcPct val="90000"/>
              </a:lnSpc>
              <a:spcAft>
                <a:spcPts val="600"/>
              </a:spcAft>
              <a:buFont typeface="Arial" panose="020B0604020202020204" pitchFamily="34" charset="0"/>
              <a:buChar char="•"/>
            </a:pPr>
            <a:r>
              <a:rPr lang="en-US" dirty="0">
                <a:solidFill>
                  <a:schemeClr val="tx2"/>
                </a:solidFill>
              </a:rPr>
              <a:t>Think more!</a:t>
            </a:r>
          </a:p>
        </p:txBody>
      </p:sp>
      <p:sp>
        <p:nvSpPr>
          <p:cNvPr id="4" name="Footer Placeholder 3">
            <a:extLst>
              <a:ext uri="{FF2B5EF4-FFF2-40B4-BE49-F238E27FC236}">
                <a16:creationId xmlns:a16="http://schemas.microsoft.com/office/drawing/2014/main" id="{2E4DB649-49A5-EAE4-D203-6D1BFD0C5F49}"/>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defRPr/>
            </a:pPr>
            <a:r>
              <a:rPr lang="en-US" kern="1200">
                <a:solidFill>
                  <a:schemeClr val="tx1">
                    <a:tint val="75000"/>
                  </a:schemeClr>
                </a:solidFill>
                <a:latin typeface="+mn-lt"/>
                <a:ea typeface="+mn-ea"/>
                <a:cs typeface="+mn-cs"/>
              </a:rPr>
              <a:t>IGDC 2023 | Prashant Mishra (Soundly)</a:t>
            </a:r>
          </a:p>
        </p:txBody>
      </p:sp>
      <p:grpSp>
        <p:nvGrpSpPr>
          <p:cNvPr id="25" name="Group 24">
            <a:extLst>
              <a:ext uri="{FF2B5EF4-FFF2-40B4-BE49-F238E27FC236}">
                <a16:creationId xmlns:a16="http://schemas.microsoft.com/office/drawing/2014/main" id="{C5F6476F-D303-44D3-B30F-1BA348F0F6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2635" y="52996"/>
            <a:ext cx="5928607" cy="6805005"/>
            <a:chOff x="6095999" y="52996"/>
            <a:chExt cx="6093363" cy="6805005"/>
          </a:xfrm>
          <a:solidFill>
            <a:schemeClr val="accent5">
              <a:alpha val="10000"/>
            </a:schemeClr>
          </a:solidFill>
        </p:grpSpPr>
        <p:sp>
          <p:nvSpPr>
            <p:cNvPr id="19" name="Freeform: Shape 25">
              <a:extLst>
                <a:ext uri="{FF2B5EF4-FFF2-40B4-BE49-F238E27FC236}">
                  <a16:creationId xmlns:a16="http://schemas.microsoft.com/office/drawing/2014/main" id="{C972EB4B-0539-4430-9340-8117B9D7C3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1" y="52996"/>
              <a:ext cx="6093361" cy="6805003"/>
            </a:xfrm>
            <a:custGeom>
              <a:avLst/>
              <a:gdLst>
                <a:gd name="connsiteX0" fmla="*/ 3391253 w 5890489"/>
                <a:gd name="connsiteY0" fmla="*/ 0 h 6578438"/>
                <a:gd name="connsiteX1" fmla="*/ 3434974 w 5890489"/>
                <a:gd name="connsiteY1" fmla="*/ 646 h 6578438"/>
                <a:gd name="connsiteX2" fmla="*/ 3522419 w 5890489"/>
                <a:gd name="connsiteY2" fmla="*/ 2712 h 6578438"/>
                <a:gd name="connsiteX3" fmla="*/ 3610261 w 5890489"/>
                <a:gd name="connsiteY3" fmla="*/ 6458 h 6578438"/>
                <a:gd name="connsiteX4" fmla="*/ 3786872 w 5890489"/>
                <a:gd name="connsiteY4" fmla="*/ 20667 h 6578438"/>
                <a:gd name="connsiteX5" fmla="*/ 3962291 w 5890489"/>
                <a:gd name="connsiteY5" fmla="*/ 43530 h 6578438"/>
                <a:gd name="connsiteX6" fmla="*/ 4135855 w 5890489"/>
                <a:gd name="connsiteY6" fmla="*/ 75176 h 6578438"/>
                <a:gd name="connsiteX7" fmla="*/ 4307299 w 5890489"/>
                <a:gd name="connsiteY7" fmla="*/ 114315 h 6578438"/>
                <a:gd name="connsiteX8" fmla="*/ 4476358 w 5890489"/>
                <a:gd name="connsiteY8" fmla="*/ 160816 h 6578438"/>
                <a:gd name="connsiteX9" fmla="*/ 4559829 w 5890489"/>
                <a:gd name="connsiteY9" fmla="*/ 186779 h 6578438"/>
                <a:gd name="connsiteX10" fmla="*/ 4642901 w 5890489"/>
                <a:gd name="connsiteY10" fmla="*/ 213648 h 6578438"/>
                <a:gd name="connsiteX11" fmla="*/ 5280847 w 5890489"/>
                <a:gd name="connsiteY11" fmla="*/ 485936 h 6578438"/>
                <a:gd name="connsiteX12" fmla="*/ 5865400 w 5890489"/>
                <a:gd name="connsiteY12" fmla="*/ 851099 h 6578438"/>
                <a:gd name="connsiteX13" fmla="*/ 5890489 w 5890489"/>
                <a:gd name="connsiteY13" fmla="*/ 870950 h 6578438"/>
                <a:gd name="connsiteX14" fmla="*/ 5890489 w 5890489"/>
                <a:gd name="connsiteY14" fmla="*/ 1321814 h 6578438"/>
                <a:gd name="connsiteX15" fmla="*/ 5887395 w 5890489"/>
                <a:gd name="connsiteY15" fmla="*/ 1318952 h 6578438"/>
                <a:gd name="connsiteX16" fmla="*/ 5830291 w 5890489"/>
                <a:gd name="connsiteY16" fmla="*/ 1265992 h 6578438"/>
                <a:gd name="connsiteX17" fmla="*/ 5815981 w 5890489"/>
                <a:gd name="connsiteY17" fmla="*/ 1252687 h 6578438"/>
                <a:gd name="connsiteX18" fmla="*/ 5801142 w 5890489"/>
                <a:gd name="connsiteY18" fmla="*/ 1240158 h 6578438"/>
                <a:gd name="connsiteX19" fmla="*/ 5771464 w 5890489"/>
                <a:gd name="connsiteY19" fmla="*/ 1214969 h 6578438"/>
                <a:gd name="connsiteX20" fmla="*/ 5651030 w 5890489"/>
                <a:gd name="connsiteY20" fmla="*/ 1115767 h 6578438"/>
                <a:gd name="connsiteX21" fmla="*/ 5123183 w 5890489"/>
                <a:gd name="connsiteY21" fmla="*/ 780443 h 6578438"/>
                <a:gd name="connsiteX22" fmla="*/ 4533860 w 5890489"/>
                <a:gd name="connsiteY22" fmla="*/ 567701 h 6578438"/>
                <a:gd name="connsiteX23" fmla="*/ 4457281 w 5890489"/>
                <a:gd name="connsiteY23" fmla="*/ 550780 h 6578438"/>
                <a:gd name="connsiteX24" fmla="*/ 4380568 w 5890489"/>
                <a:gd name="connsiteY24" fmla="*/ 535279 h 6578438"/>
                <a:gd name="connsiteX25" fmla="*/ 4303325 w 5890489"/>
                <a:gd name="connsiteY25" fmla="*/ 522879 h 6578438"/>
                <a:gd name="connsiteX26" fmla="*/ 4264769 w 5890489"/>
                <a:gd name="connsiteY26" fmla="*/ 516679 h 6578438"/>
                <a:gd name="connsiteX27" fmla="*/ 4226082 w 5890489"/>
                <a:gd name="connsiteY27" fmla="*/ 511253 h 6578438"/>
                <a:gd name="connsiteX28" fmla="*/ 4070934 w 5890489"/>
                <a:gd name="connsiteY28" fmla="*/ 494848 h 6578438"/>
                <a:gd name="connsiteX29" fmla="*/ 3915521 w 5890489"/>
                <a:gd name="connsiteY29" fmla="*/ 486065 h 6578438"/>
                <a:gd name="connsiteX30" fmla="*/ 3760241 w 5890489"/>
                <a:gd name="connsiteY30" fmla="*/ 484257 h 6578438"/>
                <a:gd name="connsiteX31" fmla="*/ 3682734 w 5890489"/>
                <a:gd name="connsiteY31" fmla="*/ 486581 h 6578438"/>
                <a:gd name="connsiteX32" fmla="*/ 3605491 w 5890489"/>
                <a:gd name="connsiteY32" fmla="*/ 488907 h 6578438"/>
                <a:gd name="connsiteX33" fmla="*/ 3527454 w 5890489"/>
                <a:gd name="connsiteY33" fmla="*/ 493169 h 6578438"/>
                <a:gd name="connsiteX34" fmla="*/ 3449151 w 5890489"/>
                <a:gd name="connsiteY34" fmla="*/ 498336 h 6578438"/>
                <a:gd name="connsiteX35" fmla="*/ 3410067 w 5890489"/>
                <a:gd name="connsiteY35" fmla="*/ 500532 h 6578438"/>
                <a:gd name="connsiteX36" fmla="*/ 3371246 w 5890489"/>
                <a:gd name="connsiteY36" fmla="*/ 504279 h 6578438"/>
                <a:gd name="connsiteX37" fmla="*/ 3293739 w 5890489"/>
                <a:gd name="connsiteY37" fmla="*/ 511512 h 6578438"/>
                <a:gd name="connsiteX38" fmla="*/ 2689445 w 5890489"/>
                <a:gd name="connsiteY38" fmla="*/ 610198 h 6578438"/>
                <a:gd name="connsiteX39" fmla="*/ 2117875 w 5890489"/>
                <a:gd name="connsiteY39" fmla="*/ 800335 h 6578438"/>
                <a:gd name="connsiteX40" fmla="*/ 1981276 w 5890489"/>
                <a:gd name="connsiteY40" fmla="*/ 865566 h 6578438"/>
                <a:gd name="connsiteX41" fmla="*/ 1847991 w 5890489"/>
                <a:gd name="connsiteY41" fmla="*/ 938676 h 6578438"/>
                <a:gd name="connsiteX42" fmla="*/ 1783069 w 5890489"/>
                <a:gd name="connsiteY42" fmla="*/ 978718 h 6578438"/>
                <a:gd name="connsiteX43" fmla="*/ 1750609 w 5890489"/>
                <a:gd name="connsiteY43" fmla="*/ 998869 h 6578438"/>
                <a:gd name="connsiteX44" fmla="*/ 1734312 w 5890489"/>
                <a:gd name="connsiteY44" fmla="*/ 1008945 h 6578438"/>
                <a:gd name="connsiteX45" fmla="*/ 1718547 w 5890489"/>
                <a:gd name="connsiteY45" fmla="*/ 1019924 h 6578438"/>
                <a:gd name="connsiteX46" fmla="*/ 1655481 w 5890489"/>
                <a:gd name="connsiteY46" fmla="*/ 1063582 h 6578438"/>
                <a:gd name="connsiteX47" fmla="*/ 1593077 w 5890489"/>
                <a:gd name="connsiteY47" fmla="*/ 1108664 h 6578438"/>
                <a:gd name="connsiteX48" fmla="*/ 1532263 w 5890489"/>
                <a:gd name="connsiteY48" fmla="*/ 1156197 h 6578438"/>
                <a:gd name="connsiteX49" fmla="*/ 1472509 w 5890489"/>
                <a:gd name="connsiteY49" fmla="*/ 1205152 h 6578438"/>
                <a:gd name="connsiteX50" fmla="*/ 1414212 w 5890489"/>
                <a:gd name="connsiteY50" fmla="*/ 1256175 h 6578438"/>
                <a:gd name="connsiteX51" fmla="*/ 1357242 w 5890489"/>
                <a:gd name="connsiteY51" fmla="*/ 1308359 h 6578438"/>
                <a:gd name="connsiteX52" fmla="*/ 1153072 w 5890489"/>
                <a:gd name="connsiteY52" fmla="*/ 1529498 h 6578438"/>
                <a:gd name="connsiteX53" fmla="*/ 1002694 w 5890489"/>
                <a:gd name="connsiteY53" fmla="*/ 1770658 h 6578438"/>
                <a:gd name="connsiteX54" fmla="*/ 974076 w 5890489"/>
                <a:gd name="connsiteY54" fmla="*/ 1835371 h 6578438"/>
                <a:gd name="connsiteX55" fmla="*/ 949564 w 5890489"/>
                <a:gd name="connsiteY55" fmla="*/ 1903573 h 6578438"/>
                <a:gd name="connsiteX56" fmla="*/ 927173 w 5890489"/>
                <a:gd name="connsiteY56" fmla="*/ 1974229 h 6578438"/>
                <a:gd name="connsiteX57" fmla="*/ 906107 w 5890489"/>
                <a:gd name="connsiteY57" fmla="*/ 2046952 h 6578438"/>
                <a:gd name="connsiteX58" fmla="*/ 751092 w 5890489"/>
                <a:gd name="connsiteY58" fmla="*/ 2676266 h 6578438"/>
                <a:gd name="connsiteX59" fmla="*/ 547189 w 5890489"/>
                <a:gd name="connsiteY59" fmla="*/ 3308422 h 6578438"/>
                <a:gd name="connsiteX60" fmla="*/ 441195 w 5890489"/>
                <a:gd name="connsiteY60" fmla="*/ 3866306 h 6578438"/>
                <a:gd name="connsiteX61" fmla="*/ 527182 w 5890489"/>
                <a:gd name="connsiteY61" fmla="*/ 4439174 h 6578438"/>
                <a:gd name="connsiteX62" fmla="*/ 775073 w 5890489"/>
                <a:gd name="connsiteY62" fmla="*/ 4987240 h 6578438"/>
                <a:gd name="connsiteX63" fmla="*/ 943206 w 5890489"/>
                <a:gd name="connsiteY63" fmla="*/ 5244933 h 6578438"/>
                <a:gd name="connsiteX64" fmla="*/ 1133728 w 5890489"/>
                <a:gd name="connsiteY64" fmla="*/ 5490356 h 6578438"/>
                <a:gd name="connsiteX65" fmla="*/ 1359626 w 5890489"/>
                <a:gd name="connsiteY65" fmla="*/ 5709815 h 6578438"/>
                <a:gd name="connsiteX66" fmla="*/ 1481254 w 5890489"/>
                <a:gd name="connsiteY66" fmla="*/ 5809146 h 6578438"/>
                <a:gd name="connsiteX67" fmla="*/ 1543260 w 5890489"/>
                <a:gd name="connsiteY67" fmla="*/ 5856940 h 6578438"/>
                <a:gd name="connsiteX68" fmla="*/ 1607518 w 5890489"/>
                <a:gd name="connsiteY68" fmla="*/ 5901374 h 6578438"/>
                <a:gd name="connsiteX69" fmla="*/ 2145566 w 5890489"/>
                <a:gd name="connsiteY69" fmla="*/ 6193814 h 6578438"/>
                <a:gd name="connsiteX70" fmla="*/ 2214991 w 5890489"/>
                <a:gd name="connsiteY70" fmla="*/ 6221844 h 6578438"/>
                <a:gd name="connsiteX71" fmla="*/ 2249307 w 5890489"/>
                <a:gd name="connsiteY71" fmla="*/ 6236182 h 6578438"/>
                <a:gd name="connsiteX72" fmla="*/ 2284285 w 5890489"/>
                <a:gd name="connsiteY72" fmla="*/ 6248711 h 6578438"/>
                <a:gd name="connsiteX73" fmla="*/ 2354241 w 5890489"/>
                <a:gd name="connsiteY73" fmla="*/ 6273124 h 6578438"/>
                <a:gd name="connsiteX74" fmla="*/ 2371597 w 5890489"/>
                <a:gd name="connsiteY74" fmla="*/ 6279324 h 6578438"/>
                <a:gd name="connsiteX75" fmla="*/ 2387894 w 5890489"/>
                <a:gd name="connsiteY75" fmla="*/ 6287719 h 6578438"/>
                <a:gd name="connsiteX76" fmla="*/ 2421414 w 5890489"/>
                <a:gd name="connsiteY76" fmla="*/ 6302186 h 6578438"/>
                <a:gd name="connsiteX77" fmla="*/ 2489117 w 5890489"/>
                <a:gd name="connsiteY77" fmla="*/ 6329441 h 6578438"/>
                <a:gd name="connsiteX78" fmla="*/ 2522902 w 5890489"/>
                <a:gd name="connsiteY78" fmla="*/ 6343134 h 6578438"/>
                <a:gd name="connsiteX79" fmla="*/ 2556953 w 5890489"/>
                <a:gd name="connsiteY79" fmla="*/ 6356051 h 6578438"/>
                <a:gd name="connsiteX80" fmla="*/ 2695009 w 5890489"/>
                <a:gd name="connsiteY80" fmla="*/ 6401905 h 6578438"/>
                <a:gd name="connsiteX81" fmla="*/ 3268035 w 5890489"/>
                <a:gd name="connsiteY81" fmla="*/ 6501238 h 6578438"/>
                <a:gd name="connsiteX82" fmla="*/ 3341038 w 5890489"/>
                <a:gd name="connsiteY82" fmla="*/ 6506145 h 6578438"/>
                <a:gd name="connsiteX83" fmla="*/ 3414703 w 5890489"/>
                <a:gd name="connsiteY83" fmla="*/ 6507050 h 6578438"/>
                <a:gd name="connsiteX84" fmla="*/ 3488237 w 5890489"/>
                <a:gd name="connsiteY84" fmla="*/ 6508212 h 6578438"/>
                <a:gd name="connsiteX85" fmla="*/ 3524142 w 5890489"/>
                <a:gd name="connsiteY85" fmla="*/ 6507955 h 6578438"/>
                <a:gd name="connsiteX86" fmla="*/ 3559252 w 5890489"/>
                <a:gd name="connsiteY86" fmla="*/ 6506921 h 6578438"/>
                <a:gd name="connsiteX87" fmla="*/ 3629207 w 5890489"/>
                <a:gd name="connsiteY87" fmla="*/ 6503045 h 6578438"/>
                <a:gd name="connsiteX88" fmla="*/ 3698633 w 5890489"/>
                <a:gd name="connsiteY88" fmla="*/ 6496845 h 6578438"/>
                <a:gd name="connsiteX89" fmla="*/ 3733213 w 5890489"/>
                <a:gd name="connsiteY89" fmla="*/ 6493357 h 6578438"/>
                <a:gd name="connsiteX90" fmla="*/ 3767529 w 5890489"/>
                <a:gd name="connsiteY90" fmla="*/ 6488707 h 6578438"/>
                <a:gd name="connsiteX91" fmla="*/ 3801845 w 5890489"/>
                <a:gd name="connsiteY91" fmla="*/ 6484057 h 6578438"/>
                <a:gd name="connsiteX92" fmla="*/ 3835895 w 5890489"/>
                <a:gd name="connsiteY92" fmla="*/ 6478116 h 6578438"/>
                <a:gd name="connsiteX93" fmla="*/ 4364801 w 5890489"/>
                <a:gd name="connsiteY93" fmla="*/ 6308517 h 6578438"/>
                <a:gd name="connsiteX94" fmla="*/ 4861379 w 5890489"/>
                <a:gd name="connsiteY94" fmla="*/ 6000576 h 6578438"/>
                <a:gd name="connsiteX95" fmla="*/ 5341263 w 5890489"/>
                <a:gd name="connsiteY95" fmla="*/ 5605834 h 6578438"/>
                <a:gd name="connsiteX96" fmla="*/ 5587301 w 5890489"/>
                <a:gd name="connsiteY96" fmla="*/ 5390379 h 6578438"/>
                <a:gd name="connsiteX97" fmla="*/ 5849105 w 5890489"/>
                <a:gd name="connsiteY97" fmla="*/ 5176344 h 6578438"/>
                <a:gd name="connsiteX98" fmla="*/ 5890489 w 5890489"/>
                <a:gd name="connsiteY98" fmla="*/ 5145260 h 6578438"/>
                <a:gd name="connsiteX99" fmla="*/ 5890489 w 5890489"/>
                <a:gd name="connsiteY99" fmla="*/ 5995323 h 6578438"/>
                <a:gd name="connsiteX100" fmla="*/ 5811477 w 5890489"/>
                <a:gd name="connsiteY100" fmla="*/ 6077819 h 6578438"/>
                <a:gd name="connsiteX101" fmla="*/ 5301384 w 5890489"/>
                <a:gd name="connsiteY101" fmla="*/ 6542958 h 6578438"/>
                <a:gd name="connsiteX102" fmla="*/ 5252008 w 5890489"/>
                <a:gd name="connsiteY102" fmla="*/ 6578438 h 6578438"/>
                <a:gd name="connsiteX103" fmla="*/ 1653730 w 5890489"/>
                <a:gd name="connsiteY103" fmla="*/ 6578438 h 6578438"/>
                <a:gd name="connsiteX104" fmla="*/ 1549768 w 5890489"/>
                <a:gd name="connsiteY104" fmla="*/ 6488821 h 6578438"/>
                <a:gd name="connsiteX105" fmla="*/ 1298282 w 5890489"/>
                <a:gd name="connsiteY105" fmla="*/ 6243932 h 6578438"/>
                <a:gd name="connsiteX106" fmla="*/ 1237999 w 5890489"/>
                <a:gd name="connsiteY106" fmla="*/ 6181671 h 6578438"/>
                <a:gd name="connsiteX107" fmla="*/ 1179967 w 5890489"/>
                <a:gd name="connsiteY107" fmla="*/ 6117862 h 6578438"/>
                <a:gd name="connsiteX108" fmla="*/ 1121936 w 5890489"/>
                <a:gd name="connsiteY108" fmla="*/ 6054569 h 6578438"/>
                <a:gd name="connsiteX109" fmla="*/ 1065628 w 5890489"/>
                <a:gd name="connsiteY109" fmla="*/ 5990243 h 6578438"/>
                <a:gd name="connsiteX110" fmla="*/ 954335 w 5890489"/>
                <a:gd name="connsiteY110" fmla="*/ 5861460 h 6578438"/>
                <a:gd name="connsiteX111" fmla="*/ 898953 w 5890489"/>
                <a:gd name="connsiteY111" fmla="*/ 5797393 h 6578438"/>
                <a:gd name="connsiteX112" fmla="*/ 842908 w 5890489"/>
                <a:gd name="connsiteY112" fmla="*/ 5733582 h 6578438"/>
                <a:gd name="connsiteX113" fmla="*/ 622442 w 5890489"/>
                <a:gd name="connsiteY113" fmla="*/ 5471884 h 6578438"/>
                <a:gd name="connsiteX114" fmla="*/ 425559 w 5890489"/>
                <a:gd name="connsiteY114" fmla="*/ 5190036 h 6578438"/>
                <a:gd name="connsiteX115" fmla="*/ 123877 w 5890489"/>
                <a:gd name="connsiteY115" fmla="*/ 4564210 h 6578438"/>
                <a:gd name="connsiteX116" fmla="*/ 130 w 5890489"/>
                <a:gd name="connsiteY116" fmla="*/ 3865530 h 6578438"/>
                <a:gd name="connsiteX117" fmla="*/ 30602 w 5890489"/>
                <a:gd name="connsiteY117" fmla="*/ 3505793 h 6578438"/>
                <a:gd name="connsiteX118" fmla="*/ 126924 w 5890489"/>
                <a:gd name="connsiteY118" fmla="*/ 3157164 h 6578438"/>
                <a:gd name="connsiteX119" fmla="*/ 334803 w 5890489"/>
                <a:gd name="connsiteY119" fmla="*/ 2560530 h 6578438"/>
                <a:gd name="connsiteX120" fmla="*/ 381176 w 5890489"/>
                <a:gd name="connsiteY120" fmla="*/ 2409144 h 6578438"/>
                <a:gd name="connsiteX121" fmla="*/ 425825 w 5890489"/>
                <a:gd name="connsiteY121" fmla="*/ 2255819 h 6578438"/>
                <a:gd name="connsiteX122" fmla="*/ 470210 w 5890489"/>
                <a:gd name="connsiteY122" fmla="*/ 2099523 h 6578438"/>
                <a:gd name="connsiteX123" fmla="*/ 492998 w 5890489"/>
                <a:gd name="connsiteY123" fmla="*/ 2020213 h 6578438"/>
                <a:gd name="connsiteX124" fmla="*/ 517509 w 5890489"/>
                <a:gd name="connsiteY124" fmla="*/ 1939224 h 6578438"/>
                <a:gd name="connsiteX125" fmla="*/ 544007 w 5890489"/>
                <a:gd name="connsiteY125" fmla="*/ 1857201 h 6578438"/>
                <a:gd name="connsiteX126" fmla="*/ 573288 w 5890489"/>
                <a:gd name="connsiteY126" fmla="*/ 1774274 h 6578438"/>
                <a:gd name="connsiteX127" fmla="*/ 606146 w 5890489"/>
                <a:gd name="connsiteY127" fmla="*/ 1690832 h 6578438"/>
                <a:gd name="connsiteX128" fmla="*/ 644569 w 5890489"/>
                <a:gd name="connsiteY128" fmla="*/ 1607775 h 6578438"/>
                <a:gd name="connsiteX129" fmla="*/ 837874 w 5890489"/>
                <a:gd name="connsiteY129" fmla="*/ 1297638 h 6578438"/>
                <a:gd name="connsiteX130" fmla="*/ 1069602 w 5890489"/>
                <a:gd name="connsiteY130" fmla="*/ 1032194 h 6578438"/>
                <a:gd name="connsiteX131" fmla="*/ 1130548 w 5890489"/>
                <a:gd name="connsiteY131" fmla="*/ 970839 h 6578438"/>
                <a:gd name="connsiteX132" fmla="*/ 1192024 w 5890489"/>
                <a:gd name="connsiteY132" fmla="*/ 910129 h 6578438"/>
                <a:gd name="connsiteX133" fmla="*/ 1255356 w 5890489"/>
                <a:gd name="connsiteY133" fmla="*/ 850841 h 6578438"/>
                <a:gd name="connsiteX134" fmla="*/ 1319614 w 5890489"/>
                <a:gd name="connsiteY134" fmla="*/ 792068 h 6578438"/>
                <a:gd name="connsiteX135" fmla="*/ 1385728 w 5890489"/>
                <a:gd name="connsiteY135" fmla="*/ 734975 h 6578438"/>
                <a:gd name="connsiteX136" fmla="*/ 1452768 w 5890489"/>
                <a:gd name="connsiteY136" fmla="*/ 678528 h 6578438"/>
                <a:gd name="connsiteX137" fmla="*/ 1469594 w 5890489"/>
                <a:gd name="connsiteY137" fmla="*/ 664449 h 6578438"/>
                <a:gd name="connsiteX138" fmla="*/ 1487083 w 5890489"/>
                <a:gd name="connsiteY138" fmla="*/ 651015 h 6578438"/>
                <a:gd name="connsiteX139" fmla="*/ 1522193 w 5890489"/>
                <a:gd name="connsiteY139" fmla="*/ 624277 h 6578438"/>
                <a:gd name="connsiteX140" fmla="*/ 1592415 w 5890489"/>
                <a:gd name="connsiteY140" fmla="*/ 570671 h 6578438"/>
                <a:gd name="connsiteX141" fmla="*/ 1738287 w 5890489"/>
                <a:gd name="connsiteY141" fmla="*/ 469402 h 6578438"/>
                <a:gd name="connsiteX142" fmla="*/ 1890918 w 5890489"/>
                <a:gd name="connsiteY142" fmla="*/ 376530 h 6578438"/>
                <a:gd name="connsiteX143" fmla="*/ 2555363 w 5890489"/>
                <a:gd name="connsiteY143" fmla="*/ 105274 h 6578438"/>
                <a:gd name="connsiteX144" fmla="*/ 3259291 w 5890489"/>
                <a:gd name="connsiteY144" fmla="*/ 3229 h 6578438"/>
                <a:gd name="connsiteX145" fmla="*/ 3347265 w 5890489"/>
                <a:gd name="connsiteY145" fmla="*/ 903 h 657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890489" h="6578438">
                  <a:moveTo>
                    <a:pt x="3391253" y="0"/>
                  </a:moveTo>
                  <a:lnTo>
                    <a:pt x="3434974" y="646"/>
                  </a:lnTo>
                  <a:lnTo>
                    <a:pt x="3522419" y="2712"/>
                  </a:lnTo>
                  <a:cubicBezTo>
                    <a:pt x="3551567" y="3488"/>
                    <a:pt x="3580451" y="3746"/>
                    <a:pt x="3610261" y="6458"/>
                  </a:cubicBezTo>
                  <a:cubicBezTo>
                    <a:pt x="3669353" y="10850"/>
                    <a:pt x="3728179" y="14337"/>
                    <a:pt x="3786872" y="20667"/>
                  </a:cubicBezTo>
                  <a:lnTo>
                    <a:pt x="3962291" y="43530"/>
                  </a:lnTo>
                  <a:lnTo>
                    <a:pt x="4135855" y="75176"/>
                  </a:lnTo>
                  <a:cubicBezTo>
                    <a:pt x="4193224" y="87836"/>
                    <a:pt x="4250328" y="101398"/>
                    <a:pt x="4307299" y="114315"/>
                  </a:cubicBezTo>
                  <a:cubicBezTo>
                    <a:pt x="4364139" y="128394"/>
                    <a:pt x="4420050" y="145575"/>
                    <a:pt x="4476358" y="160816"/>
                  </a:cubicBezTo>
                  <a:cubicBezTo>
                    <a:pt x="4504580" y="167921"/>
                    <a:pt x="4532138" y="177995"/>
                    <a:pt x="4559829" y="186779"/>
                  </a:cubicBezTo>
                  <a:lnTo>
                    <a:pt x="4642901" y="213648"/>
                  </a:lnTo>
                  <a:cubicBezTo>
                    <a:pt x="4863234" y="288307"/>
                    <a:pt x="5076414" y="379371"/>
                    <a:pt x="5280847" y="485936"/>
                  </a:cubicBezTo>
                  <a:cubicBezTo>
                    <a:pt x="5485018" y="592631"/>
                    <a:pt x="5681768" y="713145"/>
                    <a:pt x="5865400" y="851099"/>
                  </a:cubicBezTo>
                  <a:lnTo>
                    <a:pt x="5890489" y="870950"/>
                  </a:lnTo>
                  <a:lnTo>
                    <a:pt x="5890489" y="1321814"/>
                  </a:lnTo>
                  <a:lnTo>
                    <a:pt x="5887395" y="1318952"/>
                  </a:lnTo>
                  <a:lnTo>
                    <a:pt x="5830291" y="1265992"/>
                  </a:lnTo>
                  <a:lnTo>
                    <a:pt x="5815981" y="1252687"/>
                  </a:lnTo>
                  <a:lnTo>
                    <a:pt x="5801142" y="1240158"/>
                  </a:lnTo>
                  <a:lnTo>
                    <a:pt x="5771464" y="1214969"/>
                  </a:lnTo>
                  <a:cubicBezTo>
                    <a:pt x="5731849" y="1181385"/>
                    <a:pt x="5692897" y="1146896"/>
                    <a:pt x="5651030" y="1115767"/>
                  </a:cubicBezTo>
                  <a:cubicBezTo>
                    <a:pt x="5487534" y="986985"/>
                    <a:pt x="5311321" y="872542"/>
                    <a:pt x="5123183" y="780443"/>
                  </a:cubicBezTo>
                  <a:cubicBezTo>
                    <a:pt x="4935309" y="688087"/>
                    <a:pt x="4737102" y="616398"/>
                    <a:pt x="4533860" y="567701"/>
                  </a:cubicBezTo>
                  <a:lnTo>
                    <a:pt x="4457281" y="550780"/>
                  </a:lnTo>
                  <a:cubicBezTo>
                    <a:pt x="4431709" y="545484"/>
                    <a:pt x="4406536" y="538896"/>
                    <a:pt x="4380568" y="535279"/>
                  </a:cubicBezTo>
                  <a:lnTo>
                    <a:pt x="4303325" y="522879"/>
                  </a:lnTo>
                  <a:lnTo>
                    <a:pt x="4264769" y="516679"/>
                  </a:lnTo>
                  <a:cubicBezTo>
                    <a:pt x="4251918" y="514612"/>
                    <a:pt x="4239067" y="512415"/>
                    <a:pt x="4226082" y="511253"/>
                  </a:cubicBezTo>
                  <a:cubicBezTo>
                    <a:pt x="4174145" y="505829"/>
                    <a:pt x="4122606" y="499498"/>
                    <a:pt x="4070934" y="494848"/>
                  </a:cubicBezTo>
                  <a:lnTo>
                    <a:pt x="3915521" y="486065"/>
                  </a:lnTo>
                  <a:lnTo>
                    <a:pt x="3760241" y="484257"/>
                  </a:lnTo>
                  <a:cubicBezTo>
                    <a:pt x="3734405" y="483869"/>
                    <a:pt x="3708571" y="485936"/>
                    <a:pt x="3682734" y="486581"/>
                  </a:cubicBezTo>
                  <a:lnTo>
                    <a:pt x="3605491" y="488907"/>
                  </a:lnTo>
                  <a:cubicBezTo>
                    <a:pt x="3579921" y="489165"/>
                    <a:pt x="3553555" y="491490"/>
                    <a:pt x="3527454" y="493169"/>
                  </a:cubicBezTo>
                  <a:lnTo>
                    <a:pt x="3449151" y="498336"/>
                  </a:lnTo>
                  <a:lnTo>
                    <a:pt x="3410067" y="500532"/>
                  </a:lnTo>
                  <a:lnTo>
                    <a:pt x="3371246" y="504279"/>
                  </a:lnTo>
                  <a:cubicBezTo>
                    <a:pt x="3345410" y="506862"/>
                    <a:pt x="3319575" y="509315"/>
                    <a:pt x="3293739" y="511512"/>
                  </a:cubicBezTo>
                  <a:cubicBezTo>
                    <a:pt x="3087450" y="531662"/>
                    <a:pt x="2885531" y="563180"/>
                    <a:pt x="2689445" y="610198"/>
                  </a:cubicBezTo>
                  <a:cubicBezTo>
                    <a:pt x="2493357" y="657344"/>
                    <a:pt x="2302303" y="719088"/>
                    <a:pt x="2117875" y="800335"/>
                  </a:cubicBezTo>
                  <a:cubicBezTo>
                    <a:pt x="2072298" y="821648"/>
                    <a:pt x="2026854" y="843606"/>
                    <a:pt x="1981276" y="865566"/>
                  </a:cubicBezTo>
                  <a:cubicBezTo>
                    <a:pt x="1937025" y="889978"/>
                    <a:pt x="1891978" y="913229"/>
                    <a:pt x="1847991" y="938676"/>
                  </a:cubicBezTo>
                  <a:lnTo>
                    <a:pt x="1783069" y="978718"/>
                  </a:lnTo>
                  <a:lnTo>
                    <a:pt x="1750609" y="998869"/>
                  </a:lnTo>
                  <a:lnTo>
                    <a:pt x="1734312" y="1008945"/>
                  </a:lnTo>
                  <a:lnTo>
                    <a:pt x="1718547" y="1019924"/>
                  </a:lnTo>
                  <a:lnTo>
                    <a:pt x="1655481" y="1063582"/>
                  </a:lnTo>
                  <a:cubicBezTo>
                    <a:pt x="1634414" y="1078178"/>
                    <a:pt x="1612950" y="1092259"/>
                    <a:pt x="1593077" y="1108664"/>
                  </a:cubicBezTo>
                  <a:lnTo>
                    <a:pt x="1532263" y="1156197"/>
                  </a:lnTo>
                  <a:cubicBezTo>
                    <a:pt x="1511992" y="1172085"/>
                    <a:pt x="1491587" y="1187844"/>
                    <a:pt x="1472509" y="1205152"/>
                  </a:cubicBezTo>
                  <a:lnTo>
                    <a:pt x="1414212" y="1256175"/>
                  </a:lnTo>
                  <a:cubicBezTo>
                    <a:pt x="1395001" y="1273354"/>
                    <a:pt x="1375127" y="1290147"/>
                    <a:pt x="1357242" y="1308359"/>
                  </a:cubicBezTo>
                  <a:cubicBezTo>
                    <a:pt x="1283178" y="1379532"/>
                    <a:pt x="1212163" y="1452513"/>
                    <a:pt x="1153072" y="1529498"/>
                  </a:cubicBezTo>
                  <a:cubicBezTo>
                    <a:pt x="1090933" y="1605578"/>
                    <a:pt x="1043501" y="1685794"/>
                    <a:pt x="1002694" y="1770658"/>
                  </a:cubicBezTo>
                  <a:lnTo>
                    <a:pt x="974076" y="1835371"/>
                  </a:lnTo>
                  <a:lnTo>
                    <a:pt x="949564" y="1903573"/>
                  </a:lnTo>
                  <a:cubicBezTo>
                    <a:pt x="940820" y="1925661"/>
                    <a:pt x="934593" y="1950719"/>
                    <a:pt x="927173" y="1974229"/>
                  </a:cubicBezTo>
                  <a:cubicBezTo>
                    <a:pt x="920019" y="1998254"/>
                    <a:pt x="912468" y="2021504"/>
                    <a:pt x="906107" y="2046952"/>
                  </a:cubicBezTo>
                  <a:cubicBezTo>
                    <a:pt x="853906" y="2245614"/>
                    <a:pt x="809918" y="2463136"/>
                    <a:pt x="751092" y="2676266"/>
                  </a:cubicBezTo>
                  <a:cubicBezTo>
                    <a:pt x="693458" y="2889912"/>
                    <a:pt x="624166" y="3100976"/>
                    <a:pt x="547189" y="3308422"/>
                  </a:cubicBezTo>
                  <a:cubicBezTo>
                    <a:pt x="479617" y="3487580"/>
                    <a:pt x="444109" y="3675523"/>
                    <a:pt x="441195" y="3866306"/>
                  </a:cubicBezTo>
                  <a:cubicBezTo>
                    <a:pt x="438014" y="4057089"/>
                    <a:pt x="469282" y="4250456"/>
                    <a:pt x="527182" y="4439174"/>
                  </a:cubicBezTo>
                  <a:cubicBezTo>
                    <a:pt x="584815" y="4628278"/>
                    <a:pt x="671067" y="4811828"/>
                    <a:pt x="775073" y="4987240"/>
                  </a:cubicBezTo>
                  <a:cubicBezTo>
                    <a:pt x="827009" y="5075075"/>
                    <a:pt x="884246" y="5160327"/>
                    <a:pt x="943206" y="5244933"/>
                  </a:cubicBezTo>
                  <a:cubicBezTo>
                    <a:pt x="1002296" y="5329411"/>
                    <a:pt x="1064964" y="5412337"/>
                    <a:pt x="1133728" y="5490356"/>
                  </a:cubicBezTo>
                  <a:cubicBezTo>
                    <a:pt x="1203949" y="5567728"/>
                    <a:pt x="1279337" y="5642259"/>
                    <a:pt x="1359626" y="5709815"/>
                  </a:cubicBezTo>
                  <a:cubicBezTo>
                    <a:pt x="1398711" y="5744949"/>
                    <a:pt x="1439916" y="5777241"/>
                    <a:pt x="1481254" y="5809146"/>
                  </a:cubicBezTo>
                  <a:cubicBezTo>
                    <a:pt x="1501922" y="5825163"/>
                    <a:pt x="1522325" y="5841309"/>
                    <a:pt x="1543260" y="5856940"/>
                  </a:cubicBezTo>
                  <a:cubicBezTo>
                    <a:pt x="1564591" y="5871923"/>
                    <a:pt x="1585921" y="5886777"/>
                    <a:pt x="1607518" y="5901374"/>
                  </a:cubicBezTo>
                  <a:cubicBezTo>
                    <a:pt x="1778565" y="6019693"/>
                    <a:pt x="1961271" y="6115924"/>
                    <a:pt x="2145566" y="6193814"/>
                  </a:cubicBezTo>
                  <a:lnTo>
                    <a:pt x="2214991" y="6221844"/>
                  </a:lnTo>
                  <a:lnTo>
                    <a:pt x="2249307" y="6236182"/>
                  </a:lnTo>
                  <a:cubicBezTo>
                    <a:pt x="2260702" y="6241089"/>
                    <a:pt x="2272625" y="6244577"/>
                    <a:pt x="2284285" y="6248711"/>
                  </a:cubicBezTo>
                  <a:lnTo>
                    <a:pt x="2354241" y="6273124"/>
                  </a:lnTo>
                  <a:cubicBezTo>
                    <a:pt x="2360070" y="6275190"/>
                    <a:pt x="2365899" y="6277128"/>
                    <a:pt x="2371597" y="6279324"/>
                  </a:cubicBezTo>
                  <a:cubicBezTo>
                    <a:pt x="2377161" y="6281778"/>
                    <a:pt x="2382329" y="6285007"/>
                    <a:pt x="2387894" y="6287719"/>
                  </a:cubicBezTo>
                  <a:cubicBezTo>
                    <a:pt x="2398757" y="6293274"/>
                    <a:pt x="2410153" y="6297666"/>
                    <a:pt x="2421414" y="6302186"/>
                  </a:cubicBezTo>
                  <a:lnTo>
                    <a:pt x="2489117" y="6329441"/>
                  </a:lnTo>
                  <a:lnTo>
                    <a:pt x="2522902" y="6343134"/>
                  </a:lnTo>
                  <a:cubicBezTo>
                    <a:pt x="2534165" y="6347654"/>
                    <a:pt x="2545294" y="6352563"/>
                    <a:pt x="2556953" y="6356051"/>
                  </a:cubicBezTo>
                  <a:lnTo>
                    <a:pt x="2695009" y="6401905"/>
                  </a:lnTo>
                  <a:cubicBezTo>
                    <a:pt x="2880895" y="6457190"/>
                    <a:pt x="3073141" y="6489095"/>
                    <a:pt x="3268035" y="6501238"/>
                  </a:cubicBezTo>
                  <a:cubicBezTo>
                    <a:pt x="3292413" y="6502659"/>
                    <a:pt x="3316527" y="6505629"/>
                    <a:pt x="3341038" y="6506145"/>
                  </a:cubicBezTo>
                  <a:lnTo>
                    <a:pt x="3414703" y="6507050"/>
                  </a:lnTo>
                  <a:lnTo>
                    <a:pt x="3488237" y="6508212"/>
                  </a:lnTo>
                  <a:cubicBezTo>
                    <a:pt x="3500690" y="6508729"/>
                    <a:pt x="3512483" y="6508471"/>
                    <a:pt x="3524142" y="6507955"/>
                  </a:cubicBezTo>
                  <a:lnTo>
                    <a:pt x="3559252" y="6506921"/>
                  </a:lnTo>
                  <a:cubicBezTo>
                    <a:pt x="3582835" y="6506792"/>
                    <a:pt x="3605889" y="6504467"/>
                    <a:pt x="3629207" y="6503045"/>
                  </a:cubicBezTo>
                  <a:cubicBezTo>
                    <a:pt x="3652526" y="6502012"/>
                    <a:pt x="3675579" y="6499171"/>
                    <a:pt x="3698633" y="6496845"/>
                  </a:cubicBezTo>
                  <a:cubicBezTo>
                    <a:pt x="3710160" y="6495683"/>
                    <a:pt x="3721819" y="6494907"/>
                    <a:pt x="3733213" y="6493357"/>
                  </a:cubicBezTo>
                  <a:lnTo>
                    <a:pt x="3767529" y="6488707"/>
                  </a:lnTo>
                  <a:lnTo>
                    <a:pt x="3801845" y="6484057"/>
                  </a:lnTo>
                  <a:lnTo>
                    <a:pt x="3835895" y="6478116"/>
                  </a:lnTo>
                  <a:cubicBezTo>
                    <a:pt x="4017673" y="6446727"/>
                    <a:pt x="4194152" y="6390281"/>
                    <a:pt x="4364801" y="6308517"/>
                  </a:cubicBezTo>
                  <a:cubicBezTo>
                    <a:pt x="4535583" y="6227139"/>
                    <a:pt x="4700138" y="6120962"/>
                    <a:pt x="4861379" y="6000576"/>
                  </a:cubicBezTo>
                  <a:cubicBezTo>
                    <a:pt x="5022621" y="5879931"/>
                    <a:pt x="5180684" y="5745337"/>
                    <a:pt x="5341263" y="5605834"/>
                  </a:cubicBezTo>
                  <a:lnTo>
                    <a:pt x="5587301" y="5390379"/>
                  </a:lnTo>
                  <a:cubicBezTo>
                    <a:pt x="5674216" y="5315718"/>
                    <a:pt x="5761527" y="5244416"/>
                    <a:pt x="5849105" y="5176344"/>
                  </a:cubicBezTo>
                  <a:lnTo>
                    <a:pt x="5890489" y="5145260"/>
                  </a:lnTo>
                  <a:lnTo>
                    <a:pt x="5890489" y="5995323"/>
                  </a:lnTo>
                  <a:lnTo>
                    <a:pt x="5811477" y="6077819"/>
                  </a:lnTo>
                  <a:cubicBezTo>
                    <a:pt x="5654739" y="6238377"/>
                    <a:pt x="5487138" y="6396093"/>
                    <a:pt x="5301384" y="6542958"/>
                  </a:cubicBezTo>
                  <a:lnTo>
                    <a:pt x="5252008" y="6578438"/>
                  </a:lnTo>
                  <a:lnTo>
                    <a:pt x="1653730" y="6578438"/>
                  </a:lnTo>
                  <a:lnTo>
                    <a:pt x="1549768" y="6488821"/>
                  </a:lnTo>
                  <a:cubicBezTo>
                    <a:pt x="1461976" y="6409495"/>
                    <a:pt x="1378573" y="6327182"/>
                    <a:pt x="1298282" y="6243932"/>
                  </a:cubicBezTo>
                  <a:cubicBezTo>
                    <a:pt x="1278277" y="6223006"/>
                    <a:pt x="1258138" y="6202210"/>
                    <a:pt x="1237999" y="6181671"/>
                  </a:cubicBezTo>
                  <a:lnTo>
                    <a:pt x="1179967" y="6117862"/>
                  </a:lnTo>
                  <a:lnTo>
                    <a:pt x="1121936" y="6054569"/>
                  </a:lnTo>
                  <a:cubicBezTo>
                    <a:pt x="1102328" y="6033644"/>
                    <a:pt x="1084573" y="6011427"/>
                    <a:pt x="1065628" y="5990243"/>
                  </a:cubicBezTo>
                  <a:cubicBezTo>
                    <a:pt x="1028662" y="5947099"/>
                    <a:pt x="990239" y="5904991"/>
                    <a:pt x="954335" y="5861460"/>
                  </a:cubicBezTo>
                  <a:cubicBezTo>
                    <a:pt x="936050" y="5840018"/>
                    <a:pt x="917634" y="5818446"/>
                    <a:pt x="898953" y="5797393"/>
                  </a:cubicBezTo>
                  <a:cubicBezTo>
                    <a:pt x="880404" y="5776208"/>
                    <a:pt x="861325" y="5755412"/>
                    <a:pt x="842908" y="5733582"/>
                  </a:cubicBezTo>
                  <a:cubicBezTo>
                    <a:pt x="767919" y="5647942"/>
                    <a:pt x="693061" y="5561786"/>
                    <a:pt x="622442" y="5471884"/>
                  </a:cubicBezTo>
                  <a:cubicBezTo>
                    <a:pt x="551559" y="5382112"/>
                    <a:pt x="486639" y="5287430"/>
                    <a:pt x="425559" y="5190036"/>
                  </a:cubicBezTo>
                  <a:cubicBezTo>
                    <a:pt x="303668" y="4994990"/>
                    <a:pt x="200193" y="4786123"/>
                    <a:pt x="123877" y="4564210"/>
                  </a:cubicBezTo>
                  <a:cubicBezTo>
                    <a:pt x="47694" y="4342555"/>
                    <a:pt x="2249" y="4106045"/>
                    <a:pt x="130" y="3865530"/>
                  </a:cubicBezTo>
                  <a:cubicBezTo>
                    <a:pt x="-1328" y="3745403"/>
                    <a:pt x="9537" y="3624629"/>
                    <a:pt x="30602" y="3505793"/>
                  </a:cubicBezTo>
                  <a:cubicBezTo>
                    <a:pt x="51802" y="3386828"/>
                    <a:pt x="84659" y="3270059"/>
                    <a:pt x="126924" y="3157164"/>
                  </a:cubicBezTo>
                  <a:cubicBezTo>
                    <a:pt x="200457" y="2959276"/>
                    <a:pt x="271737" y="2761388"/>
                    <a:pt x="334803" y="2560530"/>
                  </a:cubicBezTo>
                  <a:lnTo>
                    <a:pt x="381176" y="2409144"/>
                  </a:lnTo>
                  <a:lnTo>
                    <a:pt x="425825" y="2255819"/>
                  </a:lnTo>
                  <a:lnTo>
                    <a:pt x="470210" y="2099523"/>
                  </a:lnTo>
                  <a:lnTo>
                    <a:pt x="492998" y="2020213"/>
                  </a:lnTo>
                  <a:lnTo>
                    <a:pt x="517509" y="1939224"/>
                  </a:lnTo>
                  <a:cubicBezTo>
                    <a:pt x="525061" y="1912485"/>
                    <a:pt x="534866" y="1884586"/>
                    <a:pt x="544007" y="1857201"/>
                  </a:cubicBezTo>
                  <a:cubicBezTo>
                    <a:pt x="553680" y="1829559"/>
                    <a:pt x="561496" y="1802304"/>
                    <a:pt x="573288" y="1774274"/>
                  </a:cubicBezTo>
                  <a:lnTo>
                    <a:pt x="606146" y="1690832"/>
                  </a:lnTo>
                  <a:cubicBezTo>
                    <a:pt x="618467" y="1663060"/>
                    <a:pt x="631716" y="1635417"/>
                    <a:pt x="644569" y="1607775"/>
                  </a:cubicBezTo>
                  <a:cubicBezTo>
                    <a:pt x="698625" y="1498368"/>
                    <a:pt x="763413" y="1391287"/>
                    <a:pt x="837874" y="1297638"/>
                  </a:cubicBezTo>
                  <a:cubicBezTo>
                    <a:pt x="910348" y="1201278"/>
                    <a:pt x="990107" y="1115897"/>
                    <a:pt x="1069602" y="1032194"/>
                  </a:cubicBezTo>
                  <a:cubicBezTo>
                    <a:pt x="1089079" y="1010624"/>
                    <a:pt x="1110012" y="990990"/>
                    <a:pt x="1130548" y="970839"/>
                  </a:cubicBezTo>
                  <a:lnTo>
                    <a:pt x="1192024" y="910129"/>
                  </a:lnTo>
                  <a:cubicBezTo>
                    <a:pt x="1212031" y="889462"/>
                    <a:pt x="1234024" y="870475"/>
                    <a:pt x="1255356" y="850841"/>
                  </a:cubicBezTo>
                  <a:lnTo>
                    <a:pt x="1319614" y="792068"/>
                  </a:lnTo>
                  <a:cubicBezTo>
                    <a:pt x="1340680" y="772176"/>
                    <a:pt x="1363469" y="753834"/>
                    <a:pt x="1385728" y="734975"/>
                  </a:cubicBezTo>
                  <a:lnTo>
                    <a:pt x="1452768" y="678528"/>
                  </a:lnTo>
                  <a:lnTo>
                    <a:pt x="1469594" y="664449"/>
                  </a:lnTo>
                  <a:lnTo>
                    <a:pt x="1487083" y="651015"/>
                  </a:lnTo>
                  <a:lnTo>
                    <a:pt x="1522193" y="624277"/>
                  </a:lnTo>
                  <a:lnTo>
                    <a:pt x="1592415" y="570671"/>
                  </a:lnTo>
                  <a:cubicBezTo>
                    <a:pt x="1640110" y="535925"/>
                    <a:pt x="1689531" y="503245"/>
                    <a:pt x="1738287" y="469402"/>
                  </a:cubicBezTo>
                  <a:cubicBezTo>
                    <a:pt x="1788634" y="438015"/>
                    <a:pt x="1839643" y="407013"/>
                    <a:pt x="1890918" y="376530"/>
                  </a:cubicBezTo>
                  <a:cubicBezTo>
                    <a:pt x="2098400" y="258209"/>
                    <a:pt x="2323503" y="166241"/>
                    <a:pt x="2555363" y="105274"/>
                  </a:cubicBezTo>
                  <a:cubicBezTo>
                    <a:pt x="2787223" y="44047"/>
                    <a:pt x="3024516" y="12013"/>
                    <a:pt x="3259291" y="3229"/>
                  </a:cubicBezTo>
                  <a:lnTo>
                    <a:pt x="3347265" y="903"/>
                  </a:ln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ACA5348F-9FF6-485F-898D-1BED7EC727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5999" y="52997"/>
              <a:ext cx="6093363" cy="6805004"/>
            </a:xfrm>
            <a:custGeom>
              <a:avLst/>
              <a:gdLst>
                <a:gd name="connsiteX0" fmla="*/ 3517682 w 5890491"/>
                <a:gd name="connsiteY0" fmla="*/ 0 h 6578439"/>
                <a:gd name="connsiteX1" fmla="*/ 5849513 w 5890491"/>
                <a:gd name="connsiteY1" fmla="*/ 841730 h 6578439"/>
                <a:gd name="connsiteX2" fmla="*/ 5890491 w 5890491"/>
                <a:gd name="connsiteY2" fmla="*/ 879061 h 6578439"/>
                <a:gd name="connsiteX3" fmla="*/ 5890491 w 5890491"/>
                <a:gd name="connsiteY3" fmla="*/ 2034114 h 6578439"/>
                <a:gd name="connsiteX4" fmla="*/ 5757065 w 5890491"/>
                <a:gd name="connsiteY4" fmla="*/ 1854938 h 6578439"/>
                <a:gd name="connsiteX5" fmla="*/ 5564060 w 5890491"/>
                <a:gd name="connsiteY5" fmla="*/ 1642182 h 6578439"/>
                <a:gd name="connsiteX6" fmla="*/ 3517551 w 5890491"/>
                <a:gd name="connsiteY6" fmla="*/ 790012 h 6578439"/>
                <a:gd name="connsiteX7" fmla="*/ 1611552 w 5890491"/>
                <a:gd name="connsiteY7" fmla="*/ 1543282 h 6578439"/>
                <a:gd name="connsiteX8" fmla="*/ 1340656 w 5890491"/>
                <a:gd name="connsiteY8" fmla="*/ 1897925 h 6578439"/>
                <a:gd name="connsiteX9" fmla="*/ 1201705 w 5890491"/>
                <a:gd name="connsiteY9" fmla="*/ 2361213 h 6578439"/>
                <a:gd name="connsiteX10" fmla="*/ 852705 w 5890491"/>
                <a:gd name="connsiteY10" fmla="*/ 3529176 h 6578439"/>
                <a:gd name="connsiteX11" fmla="*/ 863863 w 5890491"/>
                <a:gd name="connsiteY11" fmla="*/ 4437051 h 6578439"/>
                <a:gd name="connsiteX12" fmla="*/ 1413569 w 5890491"/>
                <a:gd name="connsiteY12" fmla="*/ 5357174 h 6578439"/>
                <a:gd name="connsiteX13" fmla="*/ 2339129 w 5890491"/>
                <a:gd name="connsiteY13" fmla="*/ 6143367 h 6578439"/>
                <a:gd name="connsiteX14" fmla="*/ 3439449 w 5890491"/>
                <a:gd name="connsiteY14" fmla="*/ 6420049 h 6578439"/>
                <a:gd name="connsiteX15" fmla="*/ 5251388 w 5890491"/>
                <a:gd name="connsiteY15" fmla="*/ 5349009 h 6578439"/>
                <a:gd name="connsiteX16" fmla="*/ 5657731 w 5890491"/>
                <a:gd name="connsiteY16" fmla="*/ 4959205 h 6578439"/>
                <a:gd name="connsiteX17" fmla="*/ 5836127 w 5890491"/>
                <a:gd name="connsiteY17" fmla="*/ 4792052 h 6578439"/>
                <a:gd name="connsiteX18" fmla="*/ 5890491 w 5890491"/>
                <a:gd name="connsiteY18" fmla="*/ 4738662 h 6578439"/>
                <a:gd name="connsiteX19" fmla="*/ 5890491 w 5890491"/>
                <a:gd name="connsiteY19" fmla="*/ 5821964 h 6578439"/>
                <a:gd name="connsiteX20" fmla="*/ 5802001 w 5890491"/>
                <a:gd name="connsiteY20" fmla="*/ 5907904 h 6578439"/>
                <a:gd name="connsiteX21" fmla="*/ 5294358 w 5890491"/>
                <a:gd name="connsiteY21" fmla="*/ 6397505 h 6578439"/>
                <a:gd name="connsiteX22" fmla="*/ 5077178 w 5890491"/>
                <a:gd name="connsiteY22" fmla="*/ 6578439 h 6578439"/>
                <a:gd name="connsiteX23" fmla="*/ 1567290 w 5890491"/>
                <a:gd name="connsiteY23" fmla="*/ 6578439 h 6578439"/>
                <a:gd name="connsiteX24" fmla="*/ 1508588 w 5890491"/>
                <a:gd name="connsiteY24" fmla="*/ 6535186 h 6578439"/>
                <a:gd name="connsiteX25" fmla="*/ 826498 w 5890491"/>
                <a:gd name="connsiteY25" fmla="*/ 5876034 h 6578439"/>
                <a:gd name="connsiteX26" fmla="*/ 122403 w 5890491"/>
                <a:gd name="connsiteY26" fmla="*/ 3255655 h 6578439"/>
                <a:gd name="connsiteX27" fmla="*/ 1061197 w 5890491"/>
                <a:gd name="connsiteY27" fmla="*/ 984650 h 6578439"/>
                <a:gd name="connsiteX28" fmla="*/ 3517682 w 5890491"/>
                <a:gd name="connsiteY28" fmla="*/ 0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90491" h="6578439">
                  <a:moveTo>
                    <a:pt x="3517682" y="0"/>
                  </a:moveTo>
                  <a:cubicBezTo>
                    <a:pt x="4402017" y="0"/>
                    <a:pt x="5213742" y="315483"/>
                    <a:pt x="5849513" y="841730"/>
                  </a:cubicBezTo>
                  <a:lnTo>
                    <a:pt x="5890491" y="879061"/>
                  </a:lnTo>
                  <a:lnTo>
                    <a:pt x="5890491" y="2034114"/>
                  </a:lnTo>
                  <a:lnTo>
                    <a:pt x="5757065" y="1854938"/>
                  </a:lnTo>
                  <a:cubicBezTo>
                    <a:pt x="5696443" y="1781264"/>
                    <a:pt x="5632076" y="1710299"/>
                    <a:pt x="5564060" y="1642182"/>
                  </a:cubicBezTo>
                  <a:cubicBezTo>
                    <a:pt x="5015393" y="1092636"/>
                    <a:pt x="4288592" y="790012"/>
                    <a:pt x="3517551" y="790012"/>
                  </a:cubicBezTo>
                  <a:cubicBezTo>
                    <a:pt x="2701750" y="790012"/>
                    <a:pt x="2131676" y="1015335"/>
                    <a:pt x="1611552" y="1543282"/>
                  </a:cubicBezTo>
                  <a:cubicBezTo>
                    <a:pt x="1435754" y="1721722"/>
                    <a:pt x="1375945" y="1822729"/>
                    <a:pt x="1340656" y="1897925"/>
                  </a:cubicBezTo>
                  <a:cubicBezTo>
                    <a:pt x="1289148" y="2007623"/>
                    <a:pt x="1252432" y="2155907"/>
                    <a:pt x="1201705" y="2361213"/>
                  </a:cubicBezTo>
                  <a:cubicBezTo>
                    <a:pt x="1133721" y="2635919"/>
                    <a:pt x="1040568" y="3012290"/>
                    <a:pt x="852705" y="3529176"/>
                  </a:cubicBezTo>
                  <a:cubicBezTo>
                    <a:pt x="749952" y="3811784"/>
                    <a:pt x="753584" y="4108747"/>
                    <a:pt x="863863" y="4437051"/>
                  </a:cubicBezTo>
                  <a:cubicBezTo>
                    <a:pt x="964800" y="4737438"/>
                    <a:pt x="1154869" y="5055603"/>
                    <a:pt x="1413569" y="5357174"/>
                  </a:cubicBezTo>
                  <a:cubicBezTo>
                    <a:pt x="1718326" y="5712343"/>
                    <a:pt x="2021008" y="5969404"/>
                    <a:pt x="2339129" y="6143367"/>
                  </a:cubicBezTo>
                  <a:cubicBezTo>
                    <a:pt x="2679565" y="6329577"/>
                    <a:pt x="3039591" y="6420049"/>
                    <a:pt x="3439449" y="6420049"/>
                  </a:cubicBezTo>
                  <a:cubicBezTo>
                    <a:pt x="4142246" y="6420049"/>
                    <a:pt x="4633828" y="5976251"/>
                    <a:pt x="5251388" y="5349009"/>
                  </a:cubicBezTo>
                  <a:cubicBezTo>
                    <a:pt x="5389949" y="5208364"/>
                    <a:pt x="5526047" y="5081677"/>
                    <a:pt x="5657731" y="4959205"/>
                  </a:cubicBezTo>
                  <a:cubicBezTo>
                    <a:pt x="5719520" y="4901722"/>
                    <a:pt x="5779200" y="4846206"/>
                    <a:pt x="5836127" y="4792052"/>
                  </a:cubicBezTo>
                  <a:lnTo>
                    <a:pt x="5890491" y="4738662"/>
                  </a:lnTo>
                  <a:lnTo>
                    <a:pt x="5890491" y="5821964"/>
                  </a:lnTo>
                  <a:lnTo>
                    <a:pt x="5802001" y="5907904"/>
                  </a:lnTo>
                  <a:cubicBezTo>
                    <a:pt x="5634962" y="6077456"/>
                    <a:pt x="5467509" y="6243625"/>
                    <a:pt x="5294358" y="6397505"/>
                  </a:cubicBezTo>
                  <a:lnTo>
                    <a:pt x="5077178" y="6578439"/>
                  </a:lnTo>
                  <a:lnTo>
                    <a:pt x="1567290" y="6578439"/>
                  </a:lnTo>
                  <a:lnTo>
                    <a:pt x="1508588" y="6535186"/>
                  </a:lnTo>
                  <a:cubicBezTo>
                    <a:pt x="1263991" y="6345442"/>
                    <a:pt x="1038054" y="6122666"/>
                    <a:pt x="826498" y="5876034"/>
                  </a:cubicBezTo>
                  <a:cubicBezTo>
                    <a:pt x="261613" y="5217713"/>
                    <a:pt x="-239182" y="4250314"/>
                    <a:pt x="122403" y="3255655"/>
                  </a:cubicBezTo>
                  <a:cubicBezTo>
                    <a:pt x="607497" y="1921629"/>
                    <a:pt x="393040" y="1662857"/>
                    <a:pt x="1061197" y="984650"/>
                  </a:cubicBezTo>
                  <a:cubicBezTo>
                    <a:pt x="1729484" y="306444"/>
                    <a:pt x="2498060" y="0"/>
                    <a:pt x="351768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33B89F41-1D91-447A-88C5-8A917809FE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52997"/>
              <a:ext cx="6093362" cy="6805004"/>
            </a:xfrm>
            <a:custGeom>
              <a:avLst/>
              <a:gdLst>
                <a:gd name="connsiteX0" fmla="*/ 5890490 w 5890490"/>
                <a:gd name="connsiteY0" fmla="*/ 5389037 h 6578439"/>
                <a:gd name="connsiteX1" fmla="*/ 5890490 w 5890490"/>
                <a:gd name="connsiteY1" fmla="*/ 5855587 h 6578439"/>
                <a:gd name="connsiteX2" fmla="*/ 5784593 w 5890490"/>
                <a:gd name="connsiteY2" fmla="*/ 5962054 h 6578439"/>
                <a:gd name="connsiteX3" fmla="*/ 5663414 w 5890490"/>
                <a:gd name="connsiteY3" fmla="*/ 6082564 h 6578439"/>
                <a:gd name="connsiteX4" fmla="*/ 5147099 w 5890490"/>
                <a:gd name="connsiteY4" fmla="*/ 6547726 h 6578439"/>
                <a:gd name="connsiteX5" fmla="*/ 5105015 w 5890490"/>
                <a:gd name="connsiteY5" fmla="*/ 6578439 h 6578439"/>
                <a:gd name="connsiteX6" fmla="*/ 4385601 w 5890490"/>
                <a:gd name="connsiteY6" fmla="*/ 6578439 h 6578439"/>
                <a:gd name="connsiteX7" fmla="*/ 4507252 w 5890490"/>
                <a:gd name="connsiteY7" fmla="*/ 6515968 h 6578439"/>
                <a:gd name="connsiteX8" fmla="*/ 4909330 w 5890490"/>
                <a:gd name="connsiteY8" fmla="*/ 6253453 h 6578439"/>
                <a:gd name="connsiteX9" fmla="*/ 5411374 w 5890490"/>
                <a:gd name="connsiteY9" fmla="*/ 5828544 h 6578439"/>
                <a:gd name="connsiteX10" fmla="*/ 5533570 w 5890490"/>
                <a:gd name="connsiteY10" fmla="*/ 5714534 h 6578439"/>
                <a:gd name="connsiteX11" fmla="*/ 5657425 w 5890490"/>
                <a:gd name="connsiteY11" fmla="*/ 5597650 h 6578439"/>
                <a:gd name="connsiteX12" fmla="*/ 3336813 w 5890490"/>
                <a:gd name="connsiteY12" fmla="*/ 499 h 6578439"/>
                <a:gd name="connsiteX13" fmla="*/ 3513674 w 5890490"/>
                <a:gd name="connsiteY13" fmla="*/ 1202 h 6578439"/>
                <a:gd name="connsiteX14" fmla="*/ 3602743 w 5890490"/>
                <a:gd name="connsiteY14" fmla="*/ 4827 h 6578439"/>
                <a:gd name="connsiteX15" fmla="*/ 3647213 w 5890490"/>
                <a:gd name="connsiteY15" fmla="*/ 6703 h 6578439"/>
                <a:gd name="connsiteX16" fmla="*/ 3691684 w 5890490"/>
                <a:gd name="connsiteY16" fmla="*/ 9453 h 6578439"/>
                <a:gd name="connsiteX17" fmla="*/ 3868927 w 5890490"/>
                <a:gd name="connsiteY17" fmla="*/ 27080 h 6578439"/>
                <a:gd name="connsiteX18" fmla="*/ 5200872 w 5890490"/>
                <a:gd name="connsiteY18" fmla="*/ 472240 h 6578439"/>
                <a:gd name="connsiteX19" fmla="*/ 5772711 w 5890490"/>
                <a:gd name="connsiteY19" fmla="*/ 866334 h 6578439"/>
                <a:gd name="connsiteX20" fmla="*/ 5890490 w 5890490"/>
                <a:gd name="connsiteY20" fmla="*/ 972426 h 6578439"/>
                <a:gd name="connsiteX21" fmla="*/ 5890490 w 5890490"/>
                <a:gd name="connsiteY21" fmla="*/ 1158576 h 6578439"/>
                <a:gd name="connsiteX22" fmla="*/ 5676045 w 5890490"/>
                <a:gd name="connsiteY22" fmla="*/ 986969 h 6578439"/>
                <a:gd name="connsiteX23" fmla="*/ 5103776 w 5890490"/>
                <a:gd name="connsiteY23" fmla="*/ 655879 h 6578439"/>
                <a:gd name="connsiteX24" fmla="*/ 4482465 w 5890490"/>
                <a:gd name="connsiteY24" fmla="*/ 440363 h 6578439"/>
                <a:gd name="connsiteX25" fmla="*/ 4402444 w 5890490"/>
                <a:gd name="connsiteY25" fmla="*/ 422111 h 6578439"/>
                <a:gd name="connsiteX26" fmla="*/ 4322423 w 5890490"/>
                <a:gd name="connsiteY26" fmla="*/ 404610 h 6578439"/>
                <a:gd name="connsiteX27" fmla="*/ 4241892 w 5890490"/>
                <a:gd name="connsiteY27" fmla="*/ 389858 h 6578439"/>
                <a:gd name="connsiteX28" fmla="*/ 4201627 w 5890490"/>
                <a:gd name="connsiteY28" fmla="*/ 382483 h 6578439"/>
                <a:gd name="connsiteX29" fmla="*/ 4161234 w 5890490"/>
                <a:gd name="connsiteY29" fmla="*/ 375857 h 6578439"/>
                <a:gd name="connsiteX30" fmla="*/ 3999280 w 5890490"/>
                <a:gd name="connsiteY30" fmla="*/ 353606 h 6578439"/>
                <a:gd name="connsiteX31" fmla="*/ 3836817 w 5890490"/>
                <a:gd name="connsiteY31" fmla="*/ 338480 h 6578439"/>
                <a:gd name="connsiteX32" fmla="*/ 3673972 w 5890490"/>
                <a:gd name="connsiteY32" fmla="*/ 330604 h 6578439"/>
                <a:gd name="connsiteX33" fmla="*/ 3511126 w 5890490"/>
                <a:gd name="connsiteY33" fmla="*/ 328978 h 6578439"/>
                <a:gd name="connsiteX34" fmla="*/ 3183142 w 5890490"/>
                <a:gd name="connsiteY34" fmla="*/ 342854 h 6578439"/>
                <a:gd name="connsiteX35" fmla="*/ 2541444 w 5890490"/>
                <a:gd name="connsiteY35" fmla="*/ 439988 h 6578439"/>
                <a:gd name="connsiteX36" fmla="*/ 1933895 w 5890490"/>
                <a:gd name="connsiteY36" fmla="*/ 650505 h 6578439"/>
                <a:gd name="connsiteX37" fmla="*/ 1378079 w 5890490"/>
                <a:gd name="connsiteY37" fmla="*/ 983905 h 6578439"/>
                <a:gd name="connsiteX38" fmla="*/ 1312967 w 5890490"/>
                <a:gd name="connsiteY38" fmla="*/ 1033660 h 6578439"/>
                <a:gd name="connsiteX39" fmla="*/ 1248364 w 5890490"/>
                <a:gd name="connsiteY39" fmla="*/ 1084413 h 6578439"/>
                <a:gd name="connsiteX40" fmla="*/ 1185163 w 5890490"/>
                <a:gd name="connsiteY40" fmla="*/ 1137168 h 6578439"/>
                <a:gd name="connsiteX41" fmla="*/ 1122852 w 5890490"/>
                <a:gd name="connsiteY41" fmla="*/ 1190922 h 6578439"/>
                <a:gd name="connsiteX42" fmla="*/ 892092 w 5890490"/>
                <a:gd name="connsiteY42" fmla="*/ 1421440 h 6578439"/>
                <a:gd name="connsiteX43" fmla="*/ 707202 w 5890490"/>
                <a:gd name="connsiteY43" fmla="*/ 1684212 h 6578439"/>
                <a:gd name="connsiteX44" fmla="*/ 670121 w 5890490"/>
                <a:gd name="connsiteY44" fmla="*/ 1756093 h 6578439"/>
                <a:gd name="connsiteX45" fmla="*/ 637630 w 5890490"/>
                <a:gd name="connsiteY45" fmla="*/ 1830724 h 6578439"/>
                <a:gd name="connsiteX46" fmla="*/ 607685 w 5890490"/>
                <a:gd name="connsiteY46" fmla="*/ 1907105 h 6578439"/>
                <a:gd name="connsiteX47" fmla="*/ 580034 w 5890490"/>
                <a:gd name="connsiteY47" fmla="*/ 1984986 h 6578439"/>
                <a:gd name="connsiteX48" fmla="*/ 481919 w 5890490"/>
                <a:gd name="connsiteY48" fmla="*/ 2304386 h 6578439"/>
                <a:gd name="connsiteX49" fmla="*/ 433881 w 5890490"/>
                <a:gd name="connsiteY49" fmla="*/ 2465399 h 6578439"/>
                <a:gd name="connsiteX50" fmla="*/ 384442 w 5890490"/>
                <a:gd name="connsiteY50" fmla="*/ 2626163 h 6578439"/>
                <a:gd name="connsiteX51" fmla="*/ 166039 w 5890490"/>
                <a:gd name="connsiteY51" fmla="*/ 3261338 h 6578439"/>
                <a:gd name="connsiteX52" fmla="*/ 56202 w 5890490"/>
                <a:gd name="connsiteY52" fmla="*/ 3910265 h 6578439"/>
                <a:gd name="connsiteX53" fmla="*/ 93664 w 5890490"/>
                <a:gd name="connsiteY53" fmla="*/ 4237292 h 6578439"/>
                <a:gd name="connsiteX54" fmla="*/ 111758 w 5890490"/>
                <a:gd name="connsiteY54" fmla="*/ 4317548 h 6578439"/>
                <a:gd name="connsiteX55" fmla="*/ 133038 w 5890490"/>
                <a:gd name="connsiteY55" fmla="*/ 4397054 h 6578439"/>
                <a:gd name="connsiteX56" fmla="*/ 157757 w 5890490"/>
                <a:gd name="connsiteY56" fmla="*/ 4475560 h 6578439"/>
                <a:gd name="connsiteX57" fmla="*/ 185153 w 5890490"/>
                <a:gd name="connsiteY57" fmla="*/ 4553066 h 6578439"/>
                <a:gd name="connsiteX58" fmla="*/ 493642 w 5890490"/>
                <a:gd name="connsiteY58" fmla="*/ 5132239 h 6578439"/>
                <a:gd name="connsiteX59" fmla="*/ 914391 w 5890490"/>
                <a:gd name="connsiteY59" fmla="*/ 5636528 h 6578439"/>
                <a:gd name="connsiteX60" fmla="*/ 1402034 w 5890490"/>
                <a:gd name="connsiteY60" fmla="*/ 6076188 h 6578439"/>
                <a:gd name="connsiteX61" fmla="*/ 1664397 w 5890490"/>
                <a:gd name="connsiteY61" fmla="*/ 6267079 h 6578439"/>
                <a:gd name="connsiteX62" fmla="*/ 1938992 w 5890490"/>
                <a:gd name="connsiteY62" fmla="*/ 6434343 h 6578439"/>
                <a:gd name="connsiteX63" fmla="*/ 2225931 w 5890490"/>
                <a:gd name="connsiteY63" fmla="*/ 6574322 h 6578439"/>
                <a:gd name="connsiteX64" fmla="*/ 2236328 w 5890490"/>
                <a:gd name="connsiteY64" fmla="*/ 6578439 h 6578439"/>
                <a:gd name="connsiteX65" fmla="*/ 1504665 w 5890490"/>
                <a:gd name="connsiteY65" fmla="*/ 6578439 h 6578439"/>
                <a:gd name="connsiteX66" fmla="*/ 1456827 w 5890490"/>
                <a:gd name="connsiteY66" fmla="*/ 6543476 h 6578439"/>
                <a:gd name="connsiteX67" fmla="*/ 1188475 w 5890490"/>
                <a:gd name="connsiteY67" fmla="*/ 6314083 h 6578439"/>
                <a:gd name="connsiteX68" fmla="*/ 721728 w 5890490"/>
                <a:gd name="connsiteY68" fmla="*/ 5798666 h 6578439"/>
                <a:gd name="connsiteX69" fmla="*/ 344175 w 5890490"/>
                <a:gd name="connsiteY69" fmla="*/ 5219495 h 6578439"/>
                <a:gd name="connsiteX70" fmla="*/ 87293 w 5890490"/>
                <a:gd name="connsiteY70" fmla="*/ 4583569 h 6578439"/>
                <a:gd name="connsiteX71" fmla="*/ 65886 w 5890490"/>
                <a:gd name="connsiteY71" fmla="*/ 4500813 h 6578439"/>
                <a:gd name="connsiteX72" fmla="*/ 47409 w 5890490"/>
                <a:gd name="connsiteY72" fmla="*/ 4417431 h 6578439"/>
                <a:gd name="connsiteX73" fmla="*/ 39000 w 5890490"/>
                <a:gd name="connsiteY73" fmla="*/ 4375677 h 6578439"/>
                <a:gd name="connsiteX74" fmla="*/ 31610 w 5890490"/>
                <a:gd name="connsiteY74" fmla="*/ 4333674 h 6578439"/>
                <a:gd name="connsiteX75" fmla="*/ 18868 w 5890490"/>
                <a:gd name="connsiteY75" fmla="*/ 4249417 h 6578439"/>
                <a:gd name="connsiteX76" fmla="*/ 646 w 5890490"/>
                <a:gd name="connsiteY76" fmla="*/ 3910265 h 6578439"/>
                <a:gd name="connsiteX77" fmla="*/ 130234 w 5890490"/>
                <a:gd name="connsiteY77" fmla="*/ 3248337 h 6578439"/>
                <a:gd name="connsiteX78" fmla="*/ 335383 w 5890490"/>
                <a:gd name="connsiteY78" fmla="*/ 2611911 h 6578439"/>
                <a:gd name="connsiteX79" fmla="*/ 487272 w 5890490"/>
                <a:gd name="connsiteY79" fmla="*/ 1958609 h 6578439"/>
                <a:gd name="connsiteX80" fmla="*/ 508550 w 5890490"/>
                <a:gd name="connsiteY80" fmla="*/ 1876227 h 6578439"/>
                <a:gd name="connsiteX81" fmla="*/ 531742 w 5890490"/>
                <a:gd name="connsiteY81" fmla="*/ 1793721 h 6578439"/>
                <a:gd name="connsiteX82" fmla="*/ 558245 w 5890490"/>
                <a:gd name="connsiteY82" fmla="*/ 1711465 h 6578439"/>
                <a:gd name="connsiteX83" fmla="*/ 590100 w 5890490"/>
                <a:gd name="connsiteY83" fmla="*/ 1630332 h 6578439"/>
                <a:gd name="connsiteX84" fmla="*/ 758680 w 5890490"/>
                <a:gd name="connsiteY84" fmla="*/ 1322433 h 6578439"/>
                <a:gd name="connsiteX85" fmla="*/ 976317 w 5890490"/>
                <a:gd name="connsiteY85" fmla="*/ 1049286 h 6578439"/>
                <a:gd name="connsiteX86" fmla="*/ 1035314 w 5890490"/>
                <a:gd name="connsiteY86" fmla="*/ 985406 h 6578439"/>
                <a:gd name="connsiteX87" fmla="*/ 1095329 w 5890490"/>
                <a:gd name="connsiteY87" fmla="*/ 922526 h 6578439"/>
                <a:gd name="connsiteX88" fmla="*/ 1157384 w 5890490"/>
                <a:gd name="connsiteY88" fmla="*/ 861271 h 6578439"/>
                <a:gd name="connsiteX89" fmla="*/ 1220841 w 5890490"/>
                <a:gd name="connsiteY89" fmla="*/ 801017 h 6578439"/>
                <a:gd name="connsiteX90" fmla="*/ 1286462 w 5890490"/>
                <a:gd name="connsiteY90" fmla="*/ 742886 h 6578439"/>
                <a:gd name="connsiteX91" fmla="*/ 1353233 w 5890490"/>
                <a:gd name="connsiteY91" fmla="*/ 685632 h 6578439"/>
                <a:gd name="connsiteX92" fmla="*/ 1369924 w 5890490"/>
                <a:gd name="connsiteY92" fmla="*/ 671256 h 6578439"/>
                <a:gd name="connsiteX93" fmla="*/ 1387380 w 5890490"/>
                <a:gd name="connsiteY93" fmla="*/ 657755 h 6578439"/>
                <a:gd name="connsiteX94" fmla="*/ 1422422 w 5890490"/>
                <a:gd name="connsiteY94" fmla="*/ 630877 h 6578439"/>
                <a:gd name="connsiteX95" fmla="*/ 1492759 w 5890490"/>
                <a:gd name="connsiteY95" fmla="*/ 577248 h 6578439"/>
                <a:gd name="connsiteX96" fmla="*/ 1528820 w 5890490"/>
                <a:gd name="connsiteY96" fmla="*/ 551496 h 6578439"/>
                <a:gd name="connsiteX97" fmla="*/ 1565390 w 5890490"/>
                <a:gd name="connsiteY97" fmla="*/ 526370 h 6578439"/>
                <a:gd name="connsiteX98" fmla="*/ 1639040 w 5890490"/>
                <a:gd name="connsiteY98" fmla="*/ 476490 h 6578439"/>
                <a:gd name="connsiteX99" fmla="*/ 1792075 w 5890490"/>
                <a:gd name="connsiteY99" fmla="*/ 384859 h 6578439"/>
                <a:gd name="connsiteX100" fmla="*/ 2455943 w 5890490"/>
                <a:gd name="connsiteY100" fmla="*/ 117836 h 6578439"/>
                <a:gd name="connsiteX101" fmla="*/ 3159952 w 5890490"/>
                <a:gd name="connsiteY101" fmla="*/ 7203 h 6578439"/>
                <a:gd name="connsiteX102" fmla="*/ 3336813 w 5890490"/>
                <a:gd name="connsiteY102" fmla="*/ 499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890490" h="6578439">
                  <a:moveTo>
                    <a:pt x="5890490" y="5389037"/>
                  </a:moveTo>
                  <a:lnTo>
                    <a:pt x="5890490" y="5855587"/>
                  </a:lnTo>
                  <a:lnTo>
                    <a:pt x="5784593" y="5962054"/>
                  </a:lnTo>
                  <a:cubicBezTo>
                    <a:pt x="5744454" y="6002308"/>
                    <a:pt x="5704062" y="6042436"/>
                    <a:pt x="5663414" y="6082564"/>
                  </a:cubicBezTo>
                  <a:cubicBezTo>
                    <a:pt x="5500314" y="6242577"/>
                    <a:pt x="5330970" y="6400714"/>
                    <a:pt x="5147099" y="6547726"/>
                  </a:cubicBezTo>
                  <a:lnTo>
                    <a:pt x="5105015" y="6578439"/>
                  </a:lnTo>
                  <a:lnTo>
                    <a:pt x="4385601" y="6578439"/>
                  </a:lnTo>
                  <a:lnTo>
                    <a:pt x="4507252" y="6515968"/>
                  </a:lnTo>
                  <a:cubicBezTo>
                    <a:pt x="4645901" y="6439679"/>
                    <a:pt x="4779837" y="6350961"/>
                    <a:pt x="4909330" y="6253453"/>
                  </a:cubicBezTo>
                  <a:cubicBezTo>
                    <a:pt x="5082369" y="6123567"/>
                    <a:pt x="5248145" y="5979180"/>
                    <a:pt x="5411374" y="5828544"/>
                  </a:cubicBezTo>
                  <a:cubicBezTo>
                    <a:pt x="5452149" y="5790791"/>
                    <a:pt x="5492924" y="5752788"/>
                    <a:pt x="5533570" y="5714534"/>
                  </a:cubicBezTo>
                  <a:lnTo>
                    <a:pt x="5657425" y="5597650"/>
                  </a:lnTo>
                  <a:close/>
                  <a:moveTo>
                    <a:pt x="3336813" y="499"/>
                  </a:moveTo>
                  <a:cubicBezTo>
                    <a:pt x="3395682" y="-392"/>
                    <a:pt x="3454550" y="-48"/>
                    <a:pt x="3513674" y="1202"/>
                  </a:cubicBezTo>
                  <a:lnTo>
                    <a:pt x="3602743" y="4827"/>
                  </a:lnTo>
                  <a:lnTo>
                    <a:pt x="3647213" y="6703"/>
                  </a:lnTo>
                  <a:cubicBezTo>
                    <a:pt x="3661994" y="7327"/>
                    <a:pt x="3676903" y="7703"/>
                    <a:pt x="3691684" y="9453"/>
                  </a:cubicBezTo>
                  <a:lnTo>
                    <a:pt x="3868927" y="27080"/>
                  </a:lnTo>
                  <a:cubicBezTo>
                    <a:pt x="4340645" y="85584"/>
                    <a:pt x="4795160" y="243221"/>
                    <a:pt x="5200872" y="472240"/>
                  </a:cubicBezTo>
                  <a:cubicBezTo>
                    <a:pt x="5403855" y="587124"/>
                    <a:pt x="5594988" y="719447"/>
                    <a:pt x="5772711" y="866334"/>
                  </a:cubicBezTo>
                  <a:lnTo>
                    <a:pt x="5890490" y="972426"/>
                  </a:lnTo>
                  <a:lnTo>
                    <a:pt x="5890490" y="1158576"/>
                  </a:lnTo>
                  <a:lnTo>
                    <a:pt x="5676045" y="986969"/>
                  </a:lnTo>
                  <a:cubicBezTo>
                    <a:pt x="5496587" y="857740"/>
                    <a:pt x="5304275" y="746699"/>
                    <a:pt x="5103776" y="655879"/>
                  </a:cubicBezTo>
                  <a:cubicBezTo>
                    <a:pt x="4903214" y="564747"/>
                    <a:pt x="4695006" y="492492"/>
                    <a:pt x="4482465" y="440363"/>
                  </a:cubicBezTo>
                  <a:lnTo>
                    <a:pt x="4402444" y="422111"/>
                  </a:lnTo>
                  <a:cubicBezTo>
                    <a:pt x="4375813" y="416111"/>
                    <a:pt x="4349436" y="408859"/>
                    <a:pt x="4322423" y="404610"/>
                  </a:cubicBezTo>
                  <a:lnTo>
                    <a:pt x="4241892" y="389858"/>
                  </a:lnTo>
                  <a:lnTo>
                    <a:pt x="4201627" y="382483"/>
                  </a:lnTo>
                  <a:cubicBezTo>
                    <a:pt x="4188248" y="379983"/>
                    <a:pt x="4174869" y="377483"/>
                    <a:pt x="4161234" y="375857"/>
                  </a:cubicBezTo>
                  <a:cubicBezTo>
                    <a:pt x="4107208" y="368482"/>
                    <a:pt x="4053308" y="360482"/>
                    <a:pt x="3999280" y="353606"/>
                  </a:cubicBezTo>
                  <a:cubicBezTo>
                    <a:pt x="3944999" y="348855"/>
                    <a:pt x="3890844" y="343854"/>
                    <a:pt x="3836817" y="338480"/>
                  </a:cubicBezTo>
                  <a:lnTo>
                    <a:pt x="3673972" y="330604"/>
                  </a:lnTo>
                  <a:cubicBezTo>
                    <a:pt x="3619690" y="329104"/>
                    <a:pt x="3565281" y="329604"/>
                    <a:pt x="3511126" y="328978"/>
                  </a:cubicBezTo>
                  <a:cubicBezTo>
                    <a:pt x="3402054" y="330728"/>
                    <a:pt x="3291706" y="334604"/>
                    <a:pt x="3183142" y="342854"/>
                  </a:cubicBezTo>
                  <a:cubicBezTo>
                    <a:pt x="2965505" y="358855"/>
                    <a:pt x="2750670" y="389733"/>
                    <a:pt x="2541444" y="439988"/>
                  </a:cubicBezTo>
                  <a:cubicBezTo>
                    <a:pt x="2332216" y="490117"/>
                    <a:pt x="2128850" y="559997"/>
                    <a:pt x="1933895" y="650505"/>
                  </a:cubicBezTo>
                  <a:cubicBezTo>
                    <a:pt x="1738939" y="741261"/>
                    <a:pt x="1553540" y="854146"/>
                    <a:pt x="1378079" y="983905"/>
                  </a:cubicBezTo>
                  <a:lnTo>
                    <a:pt x="1312967" y="1033660"/>
                  </a:lnTo>
                  <a:cubicBezTo>
                    <a:pt x="1291178" y="1050286"/>
                    <a:pt x="1269006" y="1066412"/>
                    <a:pt x="1248364" y="1084413"/>
                  </a:cubicBezTo>
                  <a:lnTo>
                    <a:pt x="1185163" y="1137168"/>
                  </a:lnTo>
                  <a:cubicBezTo>
                    <a:pt x="1164138" y="1154794"/>
                    <a:pt x="1142603" y="1172046"/>
                    <a:pt x="1122852" y="1190922"/>
                  </a:cubicBezTo>
                  <a:cubicBezTo>
                    <a:pt x="1041557" y="1264303"/>
                    <a:pt x="961663" y="1339309"/>
                    <a:pt x="892092" y="1421440"/>
                  </a:cubicBezTo>
                  <a:cubicBezTo>
                    <a:pt x="819589" y="1501822"/>
                    <a:pt x="759827" y="1590329"/>
                    <a:pt x="707202" y="1684212"/>
                  </a:cubicBezTo>
                  <a:cubicBezTo>
                    <a:pt x="694715" y="1708089"/>
                    <a:pt x="682227" y="1731841"/>
                    <a:pt x="670121" y="1756093"/>
                  </a:cubicBezTo>
                  <a:lnTo>
                    <a:pt x="637630" y="1830724"/>
                  </a:lnTo>
                  <a:cubicBezTo>
                    <a:pt x="626161" y="1855350"/>
                    <a:pt x="617624" y="1881603"/>
                    <a:pt x="607685" y="1907105"/>
                  </a:cubicBezTo>
                  <a:cubicBezTo>
                    <a:pt x="598128" y="1932857"/>
                    <a:pt x="588317" y="1958483"/>
                    <a:pt x="580034" y="1984986"/>
                  </a:cubicBezTo>
                  <a:cubicBezTo>
                    <a:pt x="544611" y="2089620"/>
                    <a:pt x="513393" y="2197128"/>
                    <a:pt x="481919" y="2304386"/>
                  </a:cubicBezTo>
                  <a:lnTo>
                    <a:pt x="433881" y="2465399"/>
                  </a:lnTo>
                  <a:lnTo>
                    <a:pt x="384442" y="2626163"/>
                  </a:lnTo>
                  <a:cubicBezTo>
                    <a:pt x="317672" y="2839680"/>
                    <a:pt x="243129" y="3050946"/>
                    <a:pt x="166039" y="3261338"/>
                  </a:cubicBezTo>
                  <a:cubicBezTo>
                    <a:pt x="88822" y="3468979"/>
                    <a:pt x="50850" y="3690248"/>
                    <a:pt x="56202" y="3910265"/>
                  </a:cubicBezTo>
                  <a:cubicBezTo>
                    <a:pt x="58495" y="4020274"/>
                    <a:pt x="71493" y="4129783"/>
                    <a:pt x="93664" y="4237292"/>
                  </a:cubicBezTo>
                  <a:cubicBezTo>
                    <a:pt x="99143" y="4264168"/>
                    <a:pt x="104623" y="4291045"/>
                    <a:pt x="111758" y="4317548"/>
                  </a:cubicBezTo>
                  <a:cubicBezTo>
                    <a:pt x="118384" y="4344176"/>
                    <a:pt x="124627" y="4370802"/>
                    <a:pt x="133038" y="4397054"/>
                  </a:cubicBezTo>
                  <a:cubicBezTo>
                    <a:pt x="140810" y="4423307"/>
                    <a:pt x="148456" y="4449683"/>
                    <a:pt x="157757" y="4475560"/>
                  </a:cubicBezTo>
                  <a:cubicBezTo>
                    <a:pt x="166549" y="4501562"/>
                    <a:pt x="175087" y="4527564"/>
                    <a:pt x="185153" y="4553066"/>
                  </a:cubicBezTo>
                  <a:cubicBezTo>
                    <a:pt x="262371" y="4758458"/>
                    <a:pt x="368895" y="4951974"/>
                    <a:pt x="493642" y="5132239"/>
                  </a:cubicBezTo>
                  <a:cubicBezTo>
                    <a:pt x="618389" y="5312627"/>
                    <a:pt x="760846" y="5480391"/>
                    <a:pt x="914391" y="5636528"/>
                  </a:cubicBezTo>
                  <a:cubicBezTo>
                    <a:pt x="1069081" y="5793166"/>
                    <a:pt x="1231544" y="5941677"/>
                    <a:pt x="1402034" y="6076188"/>
                  </a:cubicBezTo>
                  <a:cubicBezTo>
                    <a:pt x="1487535" y="6143320"/>
                    <a:pt x="1574565" y="6207574"/>
                    <a:pt x="1664397" y="6267079"/>
                  </a:cubicBezTo>
                  <a:cubicBezTo>
                    <a:pt x="1753592" y="6327459"/>
                    <a:pt x="1845336" y="6383088"/>
                    <a:pt x="1938992" y="6434343"/>
                  </a:cubicBezTo>
                  <a:cubicBezTo>
                    <a:pt x="2032647" y="6485659"/>
                    <a:pt x="2128309" y="6532600"/>
                    <a:pt x="2225931" y="6574322"/>
                  </a:cubicBezTo>
                  <a:lnTo>
                    <a:pt x="2236328" y="6578439"/>
                  </a:lnTo>
                  <a:lnTo>
                    <a:pt x="1504665" y="6578439"/>
                  </a:lnTo>
                  <a:lnTo>
                    <a:pt x="1456827" y="6543476"/>
                  </a:lnTo>
                  <a:cubicBezTo>
                    <a:pt x="1363554" y="6470595"/>
                    <a:pt x="1273848" y="6394340"/>
                    <a:pt x="1188475" y="6314083"/>
                  </a:cubicBezTo>
                  <a:cubicBezTo>
                    <a:pt x="1017856" y="6153445"/>
                    <a:pt x="863803" y="5979931"/>
                    <a:pt x="721728" y="5798666"/>
                  </a:cubicBezTo>
                  <a:cubicBezTo>
                    <a:pt x="579397" y="5616027"/>
                    <a:pt x="452103" y="5422511"/>
                    <a:pt x="344175" y="5219495"/>
                  </a:cubicBezTo>
                  <a:cubicBezTo>
                    <a:pt x="236505" y="5016354"/>
                    <a:pt x="147946" y="4803586"/>
                    <a:pt x="87293" y="4583569"/>
                  </a:cubicBezTo>
                  <a:cubicBezTo>
                    <a:pt x="79138" y="4556193"/>
                    <a:pt x="72639" y="4528440"/>
                    <a:pt x="65886" y="4500813"/>
                  </a:cubicBezTo>
                  <a:cubicBezTo>
                    <a:pt x="58751" y="4473311"/>
                    <a:pt x="53144" y="4445308"/>
                    <a:pt x="47409" y="4417431"/>
                  </a:cubicBezTo>
                  <a:cubicBezTo>
                    <a:pt x="44733" y="4403430"/>
                    <a:pt x="41294" y="4389679"/>
                    <a:pt x="39000" y="4375677"/>
                  </a:cubicBezTo>
                  <a:lnTo>
                    <a:pt x="31610" y="4333674"/>
                  </a:lnTo>
                  <a:cubicBezTo>
                    <a:pt x="26258" y="4305797"/>
                    <a:pt x="22563" y="4277544"/>
                    <a:pt x="18868" y="4249417"/>
                  </a:cubicBezTo>
                  <a:cubicBezTo>
                    <a:pt x="4214" y="4136784"/>
                    <a:pt x="-2158" y="4023275"/>
                    <a:pt x="646" y="3910265"/>
                  </a:cubicBezTo>
                  <a:cubicBezTo>
                    <a:pt x="5997" y="3683872"/>
                    <a:pt x="50596" y="3459605"/>
                    <a:pt x="130234" y="3248337"/>
                  </a:cubicBezTo>
                  <a:cubicBezTo>
                    <a:pt x="207961" y="3039196"/>
                    <a:pt x="278044" y="2827179"/>
                    <a:pt x="335383" y="2611911"/>
                  </a:cubicBezTo>
                  <a:cubicBezTo>
                    <a:pt x="393743" y="2396644"/>
                    <a:pt x="435792" y="2178627"/>
                    <a:pt x="487272" y="1958609"/>
                  </a:cubicBezTo>
                  <a:cubicBezTo>
                    <a:pt x="493259" y="1931107"/>
                    <a:pt x="501287" y="1903730"/>
                    <a:pt x="508550" y="1876227"/>
                  </a:cubicBezTo>
                  <a:cubicBezTo>
                    <a:pt x="516195" y="1848725"/>
                    <a:pt x="522312" y="1820972"/>
                    <a:pt x="531742" y="1793721"/>
                  </a:cubicBezTo>
                  <a:lnTo>
                    <a:pt x="558245" y="1711465"/>
                  </a:lnTo>
                  <a:cubicBezTo>
                    <a:pt x="568439" y="1684337"/>
                    <a:pt x="579652" y="1657459"/>
                    <a:pt x="590100" y="1630332"/>
                  </a:cubicBezTo>
                  <a:cubicBezTo>
                    <a:pt x="635080" y="1523075"/>
                    <a:pt x="690637" y="1417566"/>
                    <a:pt x="758680" y="1322433"/>
                  </a:cubicBezTo>
                  <a:cubicBezTo>
                    <a:pt x="824430" y="1225051"/>
                    <a:pt x="899610" y="1136168"/>
                    <a:pt x="976317" y="1049286"/>
                  </a:cubicBezTo>
                  <a:cubicBezTo>
                    <a:pt x="995049" y="1027035"/>
                    <a:pt x="1015436" y="1006533"/>
                    <a:pt x="1035314" y="985406"/>
                  </a:cubicBezTo>
                  <a:lnTo>
                    <a:pt x="1095329" y="922526"/>
                  </a:lnTo>
                  <a:cubicBezTo>
                    <a:pt x="1114953" y="901149"/>
                    <a:pt x="1136359" y="881397"/>
                    <a:pt x="1157384" y="861271"/>
                  </a:cubicBezTo>
                  <a:lnTo>
                    <a:pt x="1220841" y="801017"/>
                  </a:lnTo>
                  <a:cubicBezTo>
                    <a:pt x="1241610" y="780514"/>
                    <a:pt x="1264418" y="762014"/>
                    <a:pt x="1286462" y="742886"/>
                  </a:cubicBezTo>
                  <a:lnTo>
                    <a:pt x="1353233" y="685632"/>
                  </a:lnTo>
                  <a:lnTo>
                    <a:pt x="1369924" y="671256"/>
                  </a:lnTo>
                  <a:cubicBezTo>
                    <a:pt x="1375658" y="666631"/>
                    <a:pt x="1381520" y="662255"/>
                    <a:pt x="1387380" y="657755"/>
                  </a:cubicBezTo>
                  <a:lnTo>
                    <a:pt x="1422422" y="630877"/>
                  </a:lnTo>
                  <a:lnTo>
                    <a:pt x="1492759" y="577248"/>
                  </a:lnTo>
                  <a:cubicBezTo>
                    <a:pt x="1504355" y="567997"/>
                    <a:pt x="1516714" y="559997"/>
                    <a:pt x="1528820" y="551496"/>
                  </a:cubicBezTo>
                  <a:lnTo>
                    <a:pt x="1565390" y="526370"/>
                  </a:lnTo>
                  <a:lnTo>
                    <a:pt x="1639040" y="476490"/>
                  </a:lnTo>
                  <a:cubicBezTo>
                    <a:pt x="1689754" y="445613"/>
                    <a:pt x="1740723" y="414986"/>
                    <a:pt x="1792075" y="384859"/>
                  </a:cubicBezTo>
                  <a:cubicBezTo>
                    <a:pt x="2000282" y="268724"/>
                    <a:pt x="2224927" y="179467"/>
                    <a:pt x="2455943" y="117836"/>
                  </a:cubicBezTo>
                  <a:cubicBezTo>
                    <a:pt x="2687088" y="55957"/>
                    <a:pt x="2923964" y="21204"/>
                    <a:pt x="3159952" y="7203"/>
                  </a:cubicBezTo>
                  <a:cubicBezTo>
                    <a:pt x="3219076" y="3515"/>
                    <a:pt x="3277945" y="1389"/>
                    <a:pt x="3336813" y="49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2329278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Piles of paper">
            <a:extLst>
              <a:ext uri="{FF2B5EF4-FFF2-40B4-BE49-F238E27FC236}">
                <a16:creationId xmlns:a16="http://schemas.microsoft.com/office/drawing/2014/main" id="{F6A5D1DF-6045-FCF2-C8B6-A78DA77CDD85}"/>
              </a:ext>
            </a:extLst>
          </p:cNvPr>
          <p:cNvPicPr>
            <a:picLocks noChangeAspect="1"/>
          </p:cNvPicPr>
          <p:nvPr/>
        </p:nvPicPr>
        <p:blipFill rotWithShape="1">
          <a:blip r:embed="rId2">
            <a:alphaModFix/>
          </a:blip>
          <a:srcRect t="15730"/>
          <a:stretch/>
        </p:blipFill>
        <p:spPr>
          <a:xfrm>
            <a:off x="20" y="10"/>
            <a:ext cx="12191979" cy="6857990"/>
          </a:xfrm>
          <a:prstGeom prst="rect">
            <a:avLst/>
          </a:prstGeom>
        </p:spPr>
      </p:pic>
      <p:sp>
        <p:nvSpPr>
          <p:cNvPr id="10" name="Rectangle 9">
            <a:extLst>
              <a:ext uri="{FF2B5EF4-FFF2-40B4-BE49-F238E27FC236}">
                <a16:creationId xmlns:a16="http://schemas.microsoft.com/office/drawing/2014/main" id="{EB0222B5-B739-82A9-5CCC-C5585AE12A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344663" y="-4344657"/>
            <a:ext cx="3512260" cy="12201589"/>
          </a:xfrm>
          <a:prstGeom prst="rect">
            <a:avLst/>
          </a:prstGeom>
          <a:gradFill flip="none" rotWithShape="1">
            <a:gsLst>
              <a:gs pos="10000">
                <a:srgbClr val="000000">
                  <a:alpha val="0"/>
                </a:srgbClr>
              </a:gs>
              <a:gs pos="66000">
                <a:srgbClr val="000000">
                  <a:alpha val="46000"/>
                </a:srgbClr>
              </a:gs>
              <a:gs pos="100000">
                <a:srgbClr val="000000">
                  <a:alpha val="6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4D293A-A2B5-FDAB-F893-92A3EA4CF6FC}"/>
              </a:ext>
            </a:extLst>
          </p:cNvPr>
          <p:cNvSpPr>
            <a:spLocks noGrp="1"/>
          </p:cNvSpPr>
          <p:nvPr>
            <p:ph type="title"/>
          </p:nvPr>
        </p:nvSpPr>
        <p:spPr>
          <a:xfrm>
            <a:off x="762000" y="1137434"/>
            <a:ext cx="7800660" cy="1520987"/>
          </a:xfrm>
        </p:spPr>
        <p:txBody>
          <a:bodyPr vert="horz" lIns="91440" tIns="45720" rIns="91440" bIns="45720" rtlCol="0" anchor="t">
            <a:normAutofit/>
          </a:bodyPr>
          <a:lstStyle/>
          <a:p>
            <a:r>
              <a:rPr lang="en-US" sz="4000">
                <a:solidFill>
                  <a:srgbClr val="FFFFFF"/>
                </a:solidFill>
              </a:rPr>
              <a:t>Deciding a Tech Stack</a:t>
            </a:r>
          </a:p>
        </p:txBody>
      </p:sp>
      <p:sp>
        <p:nvSpPr>
          <p:cNvPr id="12" name="Rectangle 11">
            <a:extLst>
              <a:ext uri="{FF2B5EF4-FFF2-40B4-BE49-F238E27FC236}">
                <a16:creationId xmlns:a16="http://schemas.microsoft.com/office/drawing/2014/main" id="{5BE23E75-E7E9-4D9F-6D25-5512363F86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4878570" y="-449383"/>
            <a:ext cx="2425271" cy="12201588"/>
          </a:xfrm>
          <a:prstGeom prst="rect">
            <a:avLst/>
          </a:prstGeom>
          <a:gradFill flip="none" rotWithShape="1">
            <a:gsLst>
              <a:gs pos="10000">
                <a:srgbClr val="000000">
                  <a:alpha val="0"/>
                </a:srgbClr>
              </a:gs>
              <a:gs pos="66000">
                <a:srgbClr val="000000">
                  <a:alpha val="35000"/>
                </a:srgbClr>
              </a:gs>
              <a:gs pos="100000">
                <a:srgbClr val="000000">
                  <a:alpha val="4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61B115DB-65EB-3FC3-7284-CFDF4ADC60B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28D94A91-25D4-BBD5-AB8E-D2CE74441C42}"/>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defRPr/>
            </a:pPr>
            <a:r>
              <a:rPr lang="en-US" kern="1200">
                <a:solidFill>
                  <a:srgbClr val="FFFFFF"/>
                </a:solidFill>
                <a:latin typeface="Calibri" panose="020F0502020204030204"/>
                <a:ea typeface="+mn-ea"/>
                <a:cs typeface="+mn-cs"/>
              </a:rPr>
              <a:t>IGDC 2023 | Prashant Mishra (Soundly)</a:t>
            </a:r>
          </a:p>
        </p:txBody>
      </p:sp>
    </p:spTree>
    <p:extLst>
      <p:ext uri="{BB962C8B-B14F-4D97-AF65-F5344CB8AC3E}">
        <p14:creationId xmlns:p14="http://schemas.microsoft.com/office/powerpoint/2010/main" val="20239236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DBAC182-6FA5-2DE2-75B7-F9A004A26A25}"/>
              </a:ext>
            </a:extLst>
          </p:cNvPr>
          <p:cNvSpPr>
            <a:spLocks noGrp="1"/>
          </p:cNvSpPr>
          <p:nvPr>
            <p:ph idx="1"/>
          </p:nvPr>
        </p:nvSpPr>
        <p:spPr>
          <a:xfrm>
            <a:off x="876692" y="2533476"/>
            <a:ext cx="4355265" cy="3447832"/>
          </a:xfrm>
        </p:spPr>
        <p:txBody>
          <a:bodyPr anchor="t">
            <a:normAutofit/>
          </a:bodyPr>
          <a:lstStyle/>
          <a:p>
            <a:pPr marL="0" indent="0">
              <a:buNone/>
            </a:pPr>
            <a:r>
              <a:rPr lang="en-US" sz="4000" dirty="0"/>
              <a:t>To cut a potato, you don’t need swords. A knife will do.</a:t>
            </a:r>
            <a:br>
              <a:rPr lang="en-US" sz="4000" dirty="0"/>
            </a:br>
            <a:br>
              <a:rPr lang="en-US" sz="4000" dirty="0"/>
            </a:br>
            <a:r>
              <a:rPr lang="en-US" sz="2000" i="1" dirty="0"/>
              <a:t>- Prashant</a:t>
            </a:r>
            <a:endParaRPr lang="en-US" sz="2000" dirty="0"/>
          </a:p>
        </p:txBody>
      </p:sp>
      <p:pic>
        <p:nvPicPr>
          <p:cNvPr id="17" name="Picture 16" descr="Western food arranged on table">
            <a:extLst>
              <a:ext uri="{FF2B5EF4-FFF2-40B4-BE49-F238E27FC236}">
                <a16:creationId xmlns:a16="http://schemas.microsoft.com/office/drawing/2014/main" id="{A0F1666E-5E68-6A2B-91E9-93CE2BF0BF7D}"/>
              </a:ext>
            </a:extLst>
          </p:cNvPr>
          <p:cNvPicPr>
            <a:picLocks noChangeAspect="1"/>
          </p:cNvPicPr>
          <p:nvPr/>
        </p:nvPicPr>
        <p:blipFill rotWithShape="1">
          <a:blip r:embed="rId2"/>
          <a:srcRect l="22868" r="17798" b="-1"/>
          <a:stretch/>
        </p:blipFill>
        <p:spPr>
          <a:xfrm>
            <a:off x="6096000" y="10"/>
            <a:ext cx="6095999" cy="6857990"/>
          </a:xfrm>
          <a:prstGeom prst="rect">
            <a:avLst/>
          </a:prstGeom>
        </p:spPr>
      </p:pic>
      <p:sp>
        <p:nvSpPr>
          <p:cNvPr id="20" name="Rectangle 19">
            <a:extLst>
              <a:ext uri="{FF2B5EF4-FFF2-40B4-BE49-F238E27FC236}">
                <a16:creationId xmlns:a16="http://schemas.microsoft.com/office/drawing/2014/main" id="{AE3A741D-C19B-960A-5803-1C58871478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369424" y="3028872"/>
            <a:ext cx="1559464" cy="6106313"/>
          </a:xfrm>
          <a:prstGeom prst="rect">
            <a:avLst/>
          </a:prstGeom>
          <a:gradFill>
            <a:gsLst>
              <a:gs pos="0">
                <a:schemeClr val="accent5">
                  <a:alpha val="77000"/>
                </a:schemeClr>
              </a:gs>
              <a:gs pos="57000">
                <a:schemeClr val="accent5">
                  <a:lumMod val="60000"/>
                  <a:lumOff val="40000"/>
                  <a:alpha val="0"/>
                </a:schemeClr>
              </a:gs>
            </a:gsLst>
            <a:lin ang="11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C3A50E9-9119-7BC3-083B-2D84CCC78E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15441" y="-3760"/>
            <a:ext cx="2176557" cy="6857999"/>
          </a:xfrm>
          <a:prstGeom prst="rect">
            <a:avLst/>
          </a:prstGeom>
          <a:gradFill flip="none" rotWithShape="1">
            <a:gsLst>
              <a:gs pos="0">
                <a:schemeClr val="accent2"/>
              </a:gs>
              <a:gs pos="40000">
                <a:schemeClr val="accent2">
                  <a:alpha val="0"/>
                </a:schemeClr>
              </a:gs>
            </a:gsLst>
            <a:lin ang="11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DC39DE25-0E4E-0AA7-0932-1D78C23727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6096000" y="5502302"/>
            <a:ext cx="6106314" cy="1359456"/>
          </a:xfrm>
          <a:prstGeom prst="rect">
            <a:avLst/>
          </a:prstGeom>
          <a:gradFill flip="none" rotWithShape="1">
            <a:gsLst>
              <a:gs pos="0">
                <a:schemeClr val="accent2">
                  <a:alpha val="89000"/>
                </a:schemeClr>
              </a:gs>
              <a:gs pos="38000">
                <a:schemeClr val="accent5">
                  <a:lumMod val="60000"/>
                  <a:lumOff val="40000"/>
                  <a:alpha val="0"/>
                </a:schemeClr>
              </a:gs>
            </a:gsLst>
            <a:lin ang="4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4" name="Rectangle 23">
            <a:extLst>
              <a:ext uri="{FF2B5EF4-FFF2-40B4-BE49-F238E27FC236}">
                <a16:creationId xmlns:a16="http://schemas.microsoft.com/office/drawing/2014/main" id="{8D6EA299-0840-6DEA-E670-C49AEBC87E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9026892" y="2939627"/>
            <a:ext cx="3162908" cy="3914612"/>
          </a:xfrm>
          <a:prstGeom prst="rect">
            <a:avLst/>
          </a:prstGeom>
          <a:gradFill flip="none" rotWithShape="1">
            <a:gsLst>
              <a:gs pos="0">
                <a:schemeClr val="accent5">
                  <a:lumMod val="60000"/>
                  <a:lumOff val="40000"/>
                </a:schemeClr>
              </a:gs>
              <a:gs pos="51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4" name="Footer Placeholder 3">
            <a:extLst>
              <a:ext uri="{FF2B5EF4-FFF2-40B4-BE49-F238E27FC236}">
                <a16:creationId xmlns:a16="http://schemas.microsoft.com/office/drawing/2014/main" id="{CCC8CC0A-A788-2E6E-D7B7-2BB817585F55}"/>
              </a:ext>
            </a:extLst>
          </p:cNvPr>
          <p:cNvSpPr>
            <a:spLocks noGrp="1"/>
          </p:cNvSpPr>
          <p:nvPr>
            <p:ph type="ftr" sz="quarter" idx="11"/>
          </p:nvPr>
        </p:nvSpPr>
        <p:spPr>
          <a:xfrm>
            <a:off x="6507706" y="6356350"/>
            <a:ext cx="3096030" cy="365125"/>
          </a:xfrm>
        </p:spPr>
        <p:txBody>
          <a:bodyPr>
            <a:normAutofit/>
          </a:bodyPr>
          <a:lstStyle/>
          <a:p>
            <a:pPr algn="l">
              <a:spcAft>
                <a:spcPts val="600"/>
              </a:spcAft>
            </a:pPr>
            <a:r>
              <a:rPr lang="en-US" dirty="0">
                <a:solidFill>
                  <a:srgbClr val="FFFFFF"/>
                </a:solidFill>
              </a:rPr>
              <a:t>IGDC 2023 | Prashant Mishra (Soundly)</a:t>
            </a:r>
          </a:p>
        </p:txBody>
      </p:sp>
    </p:spTree>
    <p:extLst>
      <p:ext uri="{BB962C8B-B14F-4D97-AF65-F5344CB8AC3E}">
        <p14:creationId xmlns:p14="http://schemas.microsoft.com/office/powerpoint/2010/main" val="38755257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2">
            <a:extLst>
              <a:ext uri="{FF2B5EF4-FFF2-40B4-BE49-F238E27FC236}">
                <a16:creationId xmlns:a16="http://schemas.microsoft.com/office/drawing/2014/main" id="{053F8548-49B2-3A06-2FA5-D713A16777DB}"/>
              </a:ext>
            </a:extLst>
          </p:cNvPr>
          <p:cNvGraphicFramePr>
            <a:graphicFrameLocks noGrp="1"/>
          </p:cNvGraphicFramePr>
          <p:nvPr>
            <p:ph idx="1"/>
            <p:extLst>
              <p:ext uri="{D42A27DB-BD31-4B8C-83A1-F6EECF244321}">
                <p14:modId xmlns:p14="http://schemas.microsoft.com/office/powerpoint/2010/main" val="682267738"/>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Footer Placeholder 3">
            <a:extLst>
              <a:ext uri="{FF2B5EF4-FFF2-40B4-BE49-F238E27FC236}">
                <a16:creationId xmlns:a16="http://schemas.microsoft.com/office/drawing/2014/main" id="{CCC8CC0A-A788-2E6E-D7B7-2BB817585F55}"/>
              </a:ext>
            </a:extLst>
          </p:cNvPr>
          <p:cNvSpPr>
            <a:spLocks noGrp="1"/>
          </p:cNvSpPr>
          <p:nvPr>
            <p:ph type="ftr" sz="quarter" idx="11"/>
          </p:nvPr>
        </p:nvSpPr>
        <p:spPr/>
        <p:txBody>
          <a:bodyPr/>
          <a:lstStyle/>
          <a:p>
            <a:r>
              <a:rPr lang="en-US"/>
              <a:t>IGDC 2023 | Prashant Mishra (Soundly)</a:t>
            </a:r>
          </a:p>
        </p:txBody>
      </p:sp>
      <p:sp>
        <p:nvSpPr>
          <p:cNvPr id="2" name="TextBox 1">
            <a:extLst>
              <a:ext uri="{FF2B5EF4-FFF2-40B4-BE49-F238E27FC236}">
                <a16:creationId xmlns:a16="http://schemas.microsoft.com/office/drawing/2014/main" id="{9EEF39FB-DF59-945E-3445-6FB3D0FD0230}"/>
              </a:ext>
            </a:extLst>
          </p:cNvPr>
          <p:cNvSpPr txBox="1"/>
          <p:nvPr/>
        </p:nvSpPr>
        <p:spPr>
          <a:xfrm>
            <a:off x="368730" y="681037"/>
            <a:ext cx="11454539" cy="584775"/>
          </a:xfrm>
          <a:prstGeom prst="rect">
            <a:avLst/>
          </a:prstGeom>
          <a:noFill/>
        </p:spPr>
        <p:txBody>
          <a:bodyPr wrap="square" rtlCol="0">
            <a:spAutoFit/>
          </a:bodyPr>
          <a:lstStyle/>
          <a:p>
            <a:pPr algn="ctr"/>
            <a:r>
              <a:rPr lang="en-US" sz="3200" b="1" dirty="0"/>
              <a:t>Things to consider when deciding a tech stack for Game Audio</a:t>
            </a:r>
          </a:p>
        </p:txBody>
      </p:sp>
    </p:spTree>
    <p:extLst>
      <p:ext uri="{BB962C8B-B14F-4D97-AF65-F5344CB8AC3E}">
        <p14:creationId xmlns:p14="http://schemas.microsoft.com/office/powerpoint/2010/main" val="10368965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Large skydiving group mid-air">
            <a:extLst>
              <a:ext uri="{FF2B5EF4-FFF2-40B4-BE49-F238E27FC236}">
                <a16:creationId xmlns:a16="http://schemas.microsoft.com/office/drawing/2014/main" id="{679C2256-049E-7FF3-A13C-02B06F6ADD81}"/>
              </a:ext>
            </a:extLst>
          </p:cNvPr>
          <p:cNvPicPr>
            <a:picLocks noChangeAspect="1"/>
          </p:cNvPicPr>
          <p:nvPr/>
        </p:nvPicPr>
        <p:blipFill rotWithShape="1">
          <a:blip r:embed="rId3">
            <a:alphaModFix amt="35000"/>
          </a:blip>
          <a:srcRect t="11570" b="3844"/>
          <a:stretch/>
        </p:blipFill>
        <p:spPr>
          <a:xfrm>
            <a:off x="20" y="1"/>
            <a:ext cx="12191980" cy="6857999"/>
          </a:xfrm>
          <a:prstGeom prst="rect">
            <a:avLst/>
          </a:prstGeom>
        </p:spPr>
      </p:pic>
      <p:sp>
        <p:nvSpPr>
          <p:cNvPr id="5" name="Title 4">
            <a:extLst>
              <a:ext uri="{FF2B5EF4-FFF2-40B4-BE49-F238E27FC236}">
                <a16:creationId xmlns:a16="http://schemas.microsoft.com/office/drawing/2014/main" id="{64B1B8C5-D2BB-AC11-D94A-F4ED22C9182D}"/>
              </a:ext>
            </a:extLst>
          </p:cNvPr>
          <p:cNvSpPr>
            <a:spLocks noGrp="1"/>
          </p:cNvSpPr>
          <p:nvPr>
            <p:ph type="title"/>
          </p:nvPr>
        </p:nvSpPr>
        <p:spPr>
          <a:xfrm>
            <a:off x="1524000" y="1978740"/>
            <a:ext cx="9144000" cy="2900518"/>
          </a:xfrm>
        </p:spPr>
        <p:txBody>
          <a:bodyPr vert="horz" lIns="91440" tIns="45720" rIns="91440" bIns="45720" rtlCol="0" anchor="ctr">
            <a:normAutofit/>
          </a:bodyPr>
          <a:lstStyle/>
          <a:p>
            <a:pPr algn="ctr"/>
            <a:r>
              <a:rPr lang="en-US" sz="6000" dirty="0">
                <a:solidFill>
                  <a:srgbClr val="FFFFFF"/>
                </a:solidFill>
              </a:rPr>
              <a:t>Who is in the audience?</a:t>
            </a:r>
          </a:p>
        </p:txBody>
      </p:sp>
      <p:sp>
        <p:nvSpPr>
          <p:cNvPr id="6" name="Footer Placeholder 5">
            <a:extLst>
              <a:ext uri="{FF2B5EF4-FFF2-40B4-BE49-F238E27FC236}">
                <a16:creationId xmlns:a16="http://schemas.microsoft.com/office/drawing/2014/main" id="{E48FBDDF-2A63-4BD1-13C9-6EE4AD304475}"/>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defRPr/>
            </a:pPr>
            <a:r>
              <a:rPr lang="en-US" kern="1200">
                <a:solidFill>
                  <a:srgbClr val="FFFFFF"/>
                </a:solidFill>
                <a:latin typeface="Calibri" panose="020F0502020204030204"/>
                <a:ea typeface="+mn-ea"/>
                <a:cs typeface="+mn-cs"/>
              </a:rPr>
              <a:t>IGDC 2023 | Prashant Mishra (Soundly)</a:t>
            </a:r>
          </a:p>
        </p:txBody>
      </p:sp>
    </p:spTree>
    <p:extLst>
      <p:ext uri="{BB962C8B-B14F-4D97-AF65-F5344CB8AC3E}">
        <p14:creationId xmlns:p14="http://schemas.microsoft.com/office/powerpoint/2010/main" val="3428904004"/>
      </p:ext>
    </p:extLst>
  </p:cSld>
  <p:clrMapOvr>
    <a:overrideClrMapping bg1="dk1" tx1="lt1" bg2="dk2" tx2="lt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CD81A2A-6ED4-4EF4-A14C-912D31E148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38EA54F4-6C72-C05D-D2A0-BC852501C802}"/>
              </a:ext>
            </a:extLst>
          </p:cNvPr>
          <p:cNvSpPr>
            <a:spLocks noGrp="1"/>
          </p:cNvSpPr>
          <p:nvPr>
            <p:ph type="title"/>
          </p:nvPr>
        </p:nvSpPr>
        <p:spPr>
          <a:xfrm>
            <a:off x="838200" y="365125"/>
            <a:ext cx="5393361" cy="1325563"/>
          </a:xfrm>
        </p:spPr>
        <p:txBody>
          <a:bodyPr vert="horz" lIns="91440" tIns="45720" rIns="91440" bIns="45720" rtlCol="0" anchor="ctr">
            <a:normAutofit/>
          </a:bodyPr>
          <a:lstStyle/>
          <a:p>
            <a:r>
              <a:rPr lang="en-US" kern="1200">
                <a:solidFill>
                  <a:schemeClr val="tx1"/>
                </a:solidFill>
                <a:latin typeface="+mj-lt"/>
                <a:ea typeface="+mj-ea"/>
                <a:cs typeface="+mj-cs"/>
              </a:rPr>
              <a:t>Features Required</a:t>
            </a:r>
          </a:p>
        </p:txBody>
      </p:sp>
      <p:sp>
        <p:nvSpPr>
          <p:cNvPr id="14" name="Freeform: Shape 13">
            <a:extLst>
              <a:ext uri="{FF2B5EF4-FFF2-40B4-BE49-F238E27FC236}">
                <a16:creationId xmlns:a16="http://schemas.microsoft.com/office/drawing/2014/main" id="{1661932C-CA15-4E17-B115-FAE7CBEE47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98657" y="1"/>
            <a:ext cx="1155142" cy="625027"/>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Box 4">
            <a:extLst>
              <a:ext uri="{FF2B5EF4-FFF2-40B4-BE49-F238E27FC236}">
                <a16:creationId xmlns:a16="http://schemas.microsoft.com/office/drawing/2014/main" id="{D4BC289B-B995-22C3-770E-078D50F1EE4E}"/>
              </a:ext>
            </a:extLst>
          </p:cNvPr>
          <p:cNvSpPr txBox="1"/>
          <p:nvPr/>
        </p:nvSpPr>
        <p:spPr>
          <a:xfrm>
            <a:off x="838200" y="1825625"/>
            <a:ext cx="5393361" cy="4351338"/>
          </a:xfrm>
          <a:prstGeom prst="rect">
            <a:avLst/>
          </a:prstGeom>
        </p:spPr>
        <p:txBody>
          <a:bodyPr vert="horz" lIns="91440" tIns="45720" rIns="91440" bIns="45720" rtlCol="0">
            <a:normAutofit/>
          </a:bodyPr>
          <a:lstStyle/>
          <a:p>
            <a:pPr>
              <a:lnSpc>
                <a:spcPct val="90000"/>
              </a:lnSpc>
              <a:spcAft>
                <a:spcPts val="600"/>
              </a:spcAft>
            </a:pPr>
            <a:r>
              <a:rPr lang="en-US" sz="2800" dirty="0"/>
              <a:t>Based on elements of audio discussed earlier</a:t>
            </a:r>
          </a:p>
          <a:p>
            <a:pPr>
              <a:lnSpc>
                <a:spcPct val="90000"/>
              </a:lnSpc>
              <a:spcAft>
                <a:spcPts val="600"/>
              </a:spcAft>
            </a:pPr>
            <a:endParaRPr lang="en-US" sz="2800" dirty="0"/>
          </a:p>
          <a:p>
            <a:pPr>
              <a:lnSpc>
                <a:spcPct val="90000"/>
              </a:lnSpc>
              <a:spcAft>
                <a:spcPts val="600"/>
              </a:spcAft>
            </a:pPr>
            <a:r>
              <a:rPr lang="en-US" sz="2800" dirty="0"/>
              <a:t>Custom DSP (and possibly protect your IP)</a:t>
            </a:r>
          </a:p>
          <a:p>
            <a:pPr>
              <a:lnSpc>
                <a:spcPct val="90000"/>
              </a:lnSpc>
              <a:spcAft>
                <a:spcPts val="600"/>
              </a:spcAft>
            </a:pPr>
            <a:endParaRPr lang="en-US" sz="2800" dirty="0"/>
          </a:p>
          <a:p>
            <a:pPr>
              <a:lnSpc>
                <a:spcPct val="90000"/>
              </a:lnSpc>
              <a:spcAft>
                <a:spcPts val="600"/>
              </a:spcAft>
            </a:pPr>
            <a:r>
              <a:rPr lang="en-US" sz="2800" dirty="0"/>
              <a:t>Interaction with 3rd-party services</a:t>
            </a:r>
          </a:p>
          <a:p>
            <a:pPr>
              <a:lnSpc>
                <a:spcPct val="90000"/>
              </a:lnSpc>
              <a:spcAft>
                <a:spcPts val="600"/>
              </a:spcAft>
            </a:pPr>
            <a:r>
              <a:rPr lang="en-US" sz="2800" dirty="0"/>
              <a:t>Such as PACE (https://</a:t>
            </a:r>
            <a:r>
              <a:rPr lang="en-US" sz="2800" dirty="0" err="1"/>
              <a:t>paceap.com</a:t>
            </a:r>
            <a:r>
              <a:rPr lang="en-US" sz="2800" dirty="0"/>
              <a:t>/unity/)</a:t>
            </a:r>
          </a:p>
        </p:txBody>
      </p:sp>
      <p:sp>
        <p:nvSpPr>
          <p:cNvPr id="16" name="Oval 15">
            <a:extLst>
              <a:ext uri="{FF2B5EF4-FFF2-40B4-BE49-F238E27FC236}">
                <a16:creationId xmlns:a16="http://schemas.microsoft.com/office/drawing/2014/main" id="{8590ADD5-9383-4D3D-9047-3DA2593CC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8185" y="3423959"/>
            <a:ext cx="540822" cy="540822"/>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descr="Robot Outline">
            <a:extLst>
              <a:ext uri="{FF2B5EF4-FFF2-40B4-BE49-F238E27FC236}">
                <a16:creationId xmlns:a16="http://schemas.microsoft.com/office/drawing/2014/main" id="{92F2DF82-29A5-FAAB-68AE-8E6128411C6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87184" y="1216485"/>
            <a:ext cx="3781051" cy="3781051"/>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p:spPr>
      </p:pic>
      <p:sp>
        <p:nvSpPr>
          <p:cNvPr id="18" name="Freeform: Shape 17">
            <a:extLst>
              <a:ext uri="{FF2B5EF4-FFF2-40B4-BE49-F238E27FC236}">
                <a16:creationId xmlns:a16="http://schemas.microsoft.com/office/drawing/2014/main" id="{DABE3E45-88CF-45D8-8D40-C773324D9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49602" y="1"/>
            <a:ext cx="2066948" cy="162187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endParaRPr lang="en-US"/>
          </a:p>
        </p:txBody>
      </p:sp>
      <p:cxnSp>
        <p:nvCxnSpPr>
          <p:cNvPr id="20" name="Straight Connector 19">
            <a:extLst>
              <a:ext uri="{FF2B5EF4-FFF2-40B4-BE49-F238E27FC236}">
                <a16:creationId xmlns:a16="http://schemas.microsoft.com/office/drawing/2014/main" id="{49CD1692-827B-4C8D-B4A1-134FD04CF4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38745" y="1027906"/>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F92679F9-6961-CE64-F856-9BED9E83AEAC}"/>
              </a:ext>
            </a:extLst>
          </p:cNvPr>
          <p:cNvSpPr>
            <a:spLocks noGrp="1"/>
          </p:cNvSpPr>
          <p:nvPr>
            <p:ph type="ftr" sz="quarter" idx="11"/>
          </p:nvPr>
        </p:nvSpPr>
        <p:spPr>
          <a:xfrm>
            <a:off x="2858610" y="6356350"/>
            <a:ext cx="3372951" cy="365125"/>
          </a:xfrm>
        </p:spPr>
        <p:txBody>
          <a:bodyPr vert="horz" lIns="91440" tIns="45720" rIns="91440" bIns="45720" rtlCol="0" anchor="ctr">
            <a:normAutofit/>
          </a:bodyPr>
          <a:lstStyle/>
          <a:p>
            <a:pPr algn="r">
              <a:spcAft>
                <a:spcPts val="600"/>
              </a:spcAft>
            </a:pPr>
            <a:r>
              <a:rPr lang="en-US" kern="1200">
                <a:solidFill>
                  <a:schemeClr val="tx1">
                    <a:tint val="75000"/>
                  </a:schemeClr>
                </a:solidFill>
                <a:latin typeface="+mn-lt"/>
                <a:ea typeface="+mn-ea"/>
                <a:cs typeface="+mn-cs"/>
              </a:rPr>
              <a:t>IGDC 2023 | Prashant Mishra (Soundly)</a:t>
            </a:r>
          </a:p>
        </p:txBody>
      </p:sp>
      <p:sp>
        <p:nvSpPr>
          <p:cNvPr id="22" name="Freeform: Shape 21">
            <a:extLst>
              <a:ext uri="{FF2B5EF4-FFF2-40B4-BE49-F238E27FC236}">
                <a16:creationId xmlns:a16="http://schemas.microsoft.com/office/drawing/2014/main" id="{B91ECDA9-56DC-4270-8F33-01C5637B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7456580" y="5166682"/>
            <a:ext cx="1835725" cy="202478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75F47824-961D-465D-84F9-EAE11BC617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9527" y="6033795"/>
            <a:ext cx="1991064" cy="824205"/>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6" name="Freeform: Shape 25">
            <a:extLst>
              <a:ext uri="{FF2B5EF4-FFF2-40B4-BE49-F238E27FC236}">
                <a16:creationId xmlns:a16="http://schemas.microsoft.com/office/drawing/2014/main" id="{FEC9DA3E-C1D7-472D-B7C0-F71AE41FB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1696" y="5519196"/>
            <a:ext cx="1340305" cy="1338805"/>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37690990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97AADD8D-29D7-4B10-9245-72837D2D60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EA54F4-6C72-C05D-D2A0-BC852501C802}"/>
              </a:ext>
            </a:extLst>
          </p:cNvPr>
          <p:cNvSpPr>
            <a:spLocks noGrp="1"/>
          </p:cNvSpPr>
          <p:nvPr>
            <p:ph type="title"/>
          </p:nvPr>
        </p:nvSpPr>
        <p:spPr>
          <a:xfrm>
            <a:off x="6030159" y="112714"/>
            <a:ext cx="5393360" cy="1325563"/>
          </a:xfrm>
        </p:spPr>
        <p:txBody>
          <a:bodyPr vert="horz" lIns="91440" tIns="45720" rIns="91440" bIns="45720" rtlCol="0" anchor="ctr">
            <a:normAutofit/>
          </a:bodyPr>
          <a:lstStyle/>
          <a:p>
            <a:r>
              <a:rPr lang="en-US" kern="1200" dirty="0">
                <a:solidFill>
                  <a:schemeClr val="tx1"/>
                </a:solidFill>
                <a:latin typeface="+mj-lt"/>
                <a:ea typeface="+mj-ea"/>
                <a:cs typeface="+mj-cs"/>
              </a:rPr>
              <a:t>Middleware – Do we really need it?</a:t>
            </a:r>
          </a:p>
        </p:txBody>
      </p:sp>
      <p:sp>
        <p:nvSpPr>
          <p:cNvPr id="42" name="Freeform: Shape 41">
            <a:extLst>
              <a:ext uri="{FF2B5EF4-FFF2-40B4-BE49-F238E27FC236}">
                <a16:creationId xmlns:a16="http://schemas.microsoft.com/office/drawing/2014/main" id="{55CB1B7E-4B0B-4E99-9560-9667270DA7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8481"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4" name="Straight Connector 43">
            <a:extLst>
              <a:ext uri="{FF2B5EF4-FFF2-40B4-BE49-F238E27FC236}">
                <a16:creationId xmlns:a16="http://schemas.microsoft.com/office/drawing/2014/main" id="{43621FD4-D14D-45D5-9A57-9A2DE5EA59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462268" y="1026771"/>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pic>
        <p:nvPicPr>
          <p:cNvPr id="12" name="Picture 11" descr="A screenshot of a computer&#10;&#10;Description automatically generated">
            <a:extLst>
              <a:ext uri="{FF2B5EF4-FFF2-40B4-BE49-F238E27FC236}">
                <a16:creationId xmlns:a16="http://schemas.microsoft.com/office/drawing/2014/main" id="{D53861A9-E2E8-CCB1-C90F-9BF7AB60C1BB}"/>
              </a:ext>
            </a:extLst>
          </p:cNvPr>
          <p:cNvPicPr>
            <a:picLocks noChangeAspect="1"/>
          </p:cNvPicPr>
          <p:nvPr/>
        </p:nvPicPr>
        <p:blipFill rotWithShape="1">
          <a:blip r:embed="rId2"/>
          <a:srcRect l="21754" r="18245" b="-3"/>
          <a:stretch/>
        </p:blipFill>
        <p:spPr>
          <a:xfrm>
            <a:off x="956934" y="872427"/>
            <a:ext cx="3096807" cy="3096807"/>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46" name="Freeform: Shape 45">
            <a:extLst>
              <a:ext uri="{FF2B5EF4-FFF2-40B4-BE49-F238E27FC236}">
                <a16:creationId xmlns:a16="http://schemas.microsoft.com/office/drawing/2014/main" id="{196DE3D2-178D-4017-842D-87C88CE92E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349285"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sp>
        <p:nvSpPr>
          <p:cNvPr id="48" name="Oval 47">
            <a:extLst>
              <a:ext uri="{FF2B5EF4-FFF2-40B4-BE49-F238E27FC236}">
                <a16:creationId xmlns:a16="http://schemas.microsoft.com/office/drawing/2014/main" id="{C924DBCE-E731-4B22-8181-A39C1D862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705252"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Shape 49">
            <a:extLst>
              <a:ext uri="{FF2B5EF4-FFF2-40B4-BE49-F238E27FC236}">
                <a16:creationId xmlns:a16="http://schemas.microsoft.com/office/drawing/2014/main" id="{72413CFE-8B8A-45C9-B7BA-CF49986D48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pic>
        <p:nvPicPr>
          <p:cNvPr id="9" name="Picture 8" descr="A screenshot of a computer&#10;&#10;Description automatically generated">
            <a:extLst>
              <a:ext uri="{FF2B5EF4-FFF2-40B4-BE49-F238E27FC236}">
                <a16:creationId xmlns:a16="http://schemas.microsoft.com/office/drawing/2014/main" id="{CFBF9E2C-9258-65DE-F624-E00E4F9000F1}"/>
              </a:ext>
            </a:extLst>
          </p:cNvPr>
          <p:cNvPicPr>
            <a:picLocks noChangeAspect="1"/>
          </p:cNvPicPr>
          <p:nvPr/>
        </p:nvPicPr>
        <p:blipFill rotWithShape="1">
          <a:blip r:embed="rId3"/>
          <a:srcRect l="2029" r="22794" b="-2"/>
          <a:stretch/>
        </p:blipFill>
        <p:spPr>
          <a:xfrm>
            <a:off x="2930795" y="4685200"/>
            <a:ext cx="2733741" cy="2172801"/>
          </a:xfrm>
          <a:custGeom>
            <a:avLst/>
            <a:gdLst/>
            <a:ahLst/>
            <a:cxnLst/>
            <a:rect l="l" t="t" r="r" b="b"/>
            <a:pathLst>
              <a:path w="2733741" h="2172801">
                <a:moveTo>
                  <a:pt x="1366871" y="0"/>
                </a:moveTo>
                <a:cubicBezTo>
                  <a:pt x="2121772" y="0"/>
                  <a:pt x="2733741" y="595368"/>
                  <a:pt x="2733741" y="1329791"/>
                </a:cubicBezTo>
                <a:cubicBezTo>
                  <a:pt x="2733741" y="1605200"/>
                  <a:pt x="2647683" y="1861054"/>
                  <a:pt x="2500301" y="2073290"/>
                </a:cubicBezTo>
                <a:lnTo>
                  <a:pt x="2423813" y="2172801"/>
                </a:lnTo>
                <a:lnTo>
                  <a:pt x="309928" y="2172801"/>
                </a:lnTo>
                <a:lnTo>
                  <a:pt x="233440" y="2073290"/>
                </a:lnTo>
                <a:cubicBezTo>
                  <a:pt x="86058" y="1861054"/>
                  <a:pt x="0" y="1605200"/>
                  <a:pt x="0" y="1329791"/>
                </a:cubicBezTo>
                <a:cubicBezTo>
                  <a:pt x="0" y="595368"/>
                  <a:pt x="611969" y="0"/>
                  <a:pt x="1366871" y="0"/>
                </a:cubicBezTo>
                <a:close/>
              </a:path>
            </a:pathLst>
          </a:custGeom>
        </p:spPr>
      </p:pic>
      <p:sp>
        <p:nvSpPr>
          <p:cNvPr id="3" name="TextBox 2">
            <a:extLst>
              <a:ext uri="{FF2B5EF4-FFF2-40B4-BE49-F238E27FC236}">
                <a16:creationId xmlns:a16="http://schemas.microsoft.com/office/drawing/2014/main" id="{19F9DCEC-CF54-8EF1-EFFE-F282BD13EFBD}"/>
              </a:ext>
            </a:extLst>
          </p:cNvPr>
          <p:cNvSpPr txBox="1"/>
          <p:nvPr/>
        </p:nvSpPr>
        <p:spPr>
          <a:xfrm>
            <a:off x="6030158" y="1438277"/>
            <a:ext cx="5888039" cy="4738686"/>
          </a:xfrm>
          <a:prstGeom prst="rect">
            <a:avLst/>
          </a:prstGeom>
        </p:spPr>
        <p:txBody>
          <a:bodyPr vert="horz" lIns="91440" tIns="45720" rIns="91440" bIns="45720" rtlCol="0">
            <a:normAutofit/>
          </a:bodyPr>
          <a:lstStyle/>
          <a:p>
            <a:pPr>
              <a:lnSpc>
                <a:spcPct val="90000"/>
              </a:lnSpc>
              <a:spcAft>
                <a:spcPts val="600"/>
              </a:spcAft>
            </a:pPr>
            <a:endParaRPr lang="en-US" sz="1600" dirty="0"/>
          </a:p>
          <a:p>
            <a:pPr marL="285750" indent="-285750">
              <a:lnSpc>
                <a:spcPct val="90000"/>
              </a:lnSpc>
              <a:spcAft>
                <a:spcPts val="600"/>
              </a:spcAft>
              <a:buFont typeface="Arial" panose="020B0604020202020204" pitchFamily="34" charset="0"/>
              <a:buChar char="•"/>
            </a:pPr>
            <a:r>
              <a:rPr lang="en-US" sz="2400" dirty="0"/>
              <a:t>A lot of flexibility</a:t>
            </a:r>
          </a:p>
          <a:p>
            <a:pPr marL="285750" indent="-285750">
              <a:lnSpc>
                <a:spcPct val="90000"/>
              </a:lnSpc>
              <a:spcAft>
                <a:spcPts val="600"/>
              </a:spcAft>
              <a:buFont typeface="Arial" panose="020B0604020202020204" pitchFamily="34" charset="0"/>
              <a:buChar char="•"/>
            </a:pPr>
            <a:r>
              <a:rPr lang="en-US" sz="2400" dirty="0"/>
              <a:t>Free-tier is usually available for Indie game creators (Wwise recently added this option as well)</a:t>
            </a:r>
          </a:p>
          <a:p>
            <a:pPr marL="285750" indent="-285750">
              <a:lnSpc>
                <a:spcPct val="90000"/>
              </a:lnSpc>
              <a:spcAft>
                <a:spcPts val="600"/>
              </a:spcAft>
              <a:buFont typeface="Arial" panose="020B0604020202020204" pitchFamily="34" charset="0"/>
              <a:buChar char="•"/>
            </a:pPr>
            <a:r>
              <a:rPr lang="en-US" sz="2400" dirty="0"/>
              <a:t>Audio-folks-friendly</a:t>
            </a:r>
          </a:p>
          <a:p>
            <a:pPr marL="285750" indent="-285750">
              <a:lnSpc>
                <a:spcPct val="90000"/>
              </a:lnSpc>
              <a:spcAft>
                <a:spcPts val="600"/>
              </a:spcAft>
              <a:buFont typeface="Arial" panose="020B0604020202020204" pitchFamily="34" charset="0"/>
              <a:buChar char="•"/>
            </a:pPr>
            <a:r>
              <a:rPr lang="en-US" sz="2400" dirty="0"/>
              <a:t>Generates the necessary code automatically</a:t>
            </a:r>
          </a:p>
          <a:p>
            <a:pPr marL="285750" indent="-285750">
              <a:lnSpc>
                <a:spcPct val="90000"/>
              </a:lnSpc>
              <a:spcAft>
                <a:spcPts val="600"/>
              </a:spcAft>
              <a:buFont typeface="Arial" panose="020B0604020202020204" pitchFamily="34" charset="0"/>
              <a:buChar char="•"/>
            </a:pPr>
            <a:r>
              <a:rPr lang="en-US" sz="2400" dirty="0"/>
              <a:t>File size &amp; budget management</a:t>
            </a:r>
          </a:p>
          <a:p>
            <a:pPr marL="285750" indent="-285750">
              <a:lnSpc>
                <a:spcPct val="90000"/>
              </a:lnSpc>
              <a:spcAft>
                <a:spcPts val="600"/>
              </a:spcAft>
              <a:buFont typeface="Arial" panose="020B0604020202020204" pitchFamily="34" charset="0"/>
              <a:buChar char="•"/>
            </a:pPr>
            <a:r>
              <a:rPr lang="en-US" sz="2400" dirty="0"/>
              <a:t>Easy &amp; customized file conversions</a:t>
            </a:r>
          </a:p>
          <a:p>
            <a:pPr marL="285750" indent="-285750">
              <a:lnSpc>
                <a:spcPct val="90000"/>
              </a:lnSpc>
              <a:spcAft>
                <a:spcPts val="600"/>
              </a:spcAft>
              <a:buFont typeface="Arial" panose="020B0604020202020204" pitchFamily="34" charset="0"/>
              <a:buChar char="•"/>
            </a:pPr>
            <a:r>
              <a:rPr lang="en-US" sz="2400" dirty="0"/>
              <a:t>Detailed debugging</a:t>
            </a:r>
          </a:p>
          <a:p>
            <a:pPr marL="285750" indent="-285750">
              <a:lnSpc>
                <a:spcPct val="90000"/>
              </a:lnSpc>
              <a:spcAft>
                <a:spcPts val="600"/>
              </a:spcAft>
              <a:buFont typeface="Arial" panose="020B0604020202020204" pitchFamily="34" charset="0"/>
              <a:buChar char="•"/>
            </a:pPr>
            <a:r>
              <a:rPr lang="en-US" sz="2400" dirty="0"/>
              <a:t>Detailed documentation</a:t>
            </a:r>
            <a:endParaRPr lang="en-US" sz="2000" dirty="0"/>
          </a:p>
        </p:txBody>
      </p:sp>
      <p:sp>
        <p:nvSpPr>
          <p:cNvPr id="52" name="Arc 51">
            <a:extLst>
              <a:ext uri="{FF2B5EF4-FFF2-40B4-BE49-F238E27FC236}">
                <a16:creationId xmlns:a16="http://schemas.microsoft.com/office/drawing/2014/main" id="{034ACCCC-54D4-4F78-9B85-4A34FEBAA9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65410" y="4192213"/>
            <a:ext cx="3723155" cy="3723155"/>
          </a:xfrm>
          <a:prstGeom prst="arc">
            <a:avLst>
              <a:gd name="adj1" fmla="val 17006554"/>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 name="Footer Placeholder 3">
            <a:extLst>
              <a:ext uri="{FF2B5EF4-FFF2-40B4-BE49-F238E27FC236}">
                <a16:creationId xmlns:a16="http://schemas.microsoft.com/office/drawing/2014/main" id="{F92679F9-6961-CE64-F856-9BED9E83AEAC}"/>
              </a:ext>
            </a:extLst>
          </p:cNvPr>
          <p:cNvSpPr>
            <a:spLocks noGrp="1"/>
          </p:cNvSpPr>
          <p:nvPr>
            <p:ph type="ftr" sz="quarter" idx="11"/>
          </p:nvPr>
        </p:nvSpPr>
        <p:spPr>
          <a:xfrm>
            <a:off x="6030158" y="6356350"/>
            <a:ext cx="3723156" cy="365125"/>
          </a:xfrm>
        </p:spPr>
        <p:txBody>
          <a:bodyPr vert="horz" lIns="91440" tIns="45720" rIns="91440" bIns="45720" rtlCol="0" anchor="ctr">
            <a:normAutofit/>
          </a:bodyPr>
          <a:lstStyle/>
          <a:p>
            <a:pPr algn="l">
              <a:spcAft>
                <a:spcPts val="600"/>
              </a:spcAft>
              <a:defRPr/>
            </a:pPr>
            <a:r>
              <a:rPr lang="en-US" kern="1200">
                <a:solidFill>
                  <a:schemeClr val="tx1">
                    <a:tint val="75000"/>
                  </a:schemeClr>
                </a:solidFill>
                <a:latin typeface="+mn-lt"/>
                <a:ea typeface="+mn-ea"/>
                <a:cs typeface="+mn-cs"/>
              </a:rPr>
              <a:t>IGDC 2023 | Prashant Mishra (Soundly)</a:t>
            </a:r>
          </a:p>
        </p:txBody>
      </p:sp>
      <p:sp>
        <p:nvSpPr>
          <p:cNvPr id="14" name="TextBox 13">
            <a:extLst>
              <a:ext uri="{FF2B5EF4-FFF2-40B4-BE49-F238E27FC236}">
                <a16:creationId xmlns:a16="http://schemas.microsoft.com/office/drawing/2014/main" id="{5E7593AA-DAD6-1E63-87AF-97A4C1CB22F0}"/>
              </a:ext>
            </a:extLst>
          </p:cNvPr>
          <p:cNvSpPr txBox="1"/>
          <p:nvPr/>
        </p:nvSpPr>
        <p:spPr>
          <a:xfrm>
            <a:off x="1774927" y="3969234"/>
            <a:ext cx="1380964" cy="369332"/>
          </a:xfrm>
          <a:prstGeom prst="rect">
            <a:avLst/>
          </a:prstGeom>
          <a:noFill/>
        </p:spPr>
        <p:txBody>
          <a:bodyPr wrap="square" rtlCol="0">
            <a:spAutoFit/>
          </a:bodyPr>
          <a:lstStyle/>
          <a:p>
            <a:pPr algn="ctr"/>
            <a:r>
              <a:rPr lang="en-US" b="1" dirty="0"/>
              <a:t>Wwise</a:t>
            </a:r>
          </a:p>
        </p:txBody>
      </p:sp>
      <p:sp>
        <p:nvSpPr>
          <p:cNvPr id="15" name="TextBox 14">
            <a:extLst>
              <a:ext uri="{FF2B5EF4-FFF2-40B4-BE49-F238E27FC236}">
                <a16:creationId xmlns:a16="http://schemas.microsoft.com/office/drawing/2014/main" id="{7AEAAE48-538A-D245-B31C-744D929A055E}"/>
              </a:ext>
            </a:extLst>
          </p:cNvPr>
          <p:cNvSpPr txBox="1"/>
          <p:nvPr/>
        </p:nvSpPr>
        <p:spPr>
          <a:xfrm>
            <a:off x="1336014" y="6396335"/>
            <a:ext cx="1924331" cy="338554"/>
          </a:xfrm>
          <a:prstGeom prst="rect">
            <a:avLst/>
          </a:prstGeom>
          <a:noFill/>
        </p:spPr>
        <p:txBody>
          <a:bodyPr wrap="square" rtlCol="0">
            <a:spAutoFit/>
          </a:bodyPr>
          <a:lstStyle/>
          <a:p>
            <a:pPr algn="ctr"/>
            <a:r>
              <a:rPr lang="en-US" sz="1600" b="1" dirty="0"/>
              <a:t>FMOD Studio</a:t>
            </a:r>
          </a:p>
        </p:txBody>
      </p:sp>
    </p:spTree>
    <p:extLst>
      <p:ext uri="{BB962C8B-B14F-4D97-AF65-F5344CB8AC3E}">
        <p14:creationId xmlns:p14="http://schemas.microsoft.com/office/powerpoint/2010/main" val="16038073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2292F3C3-273B-FBF5-B6E1-28DF4549FAF7}"/>
              </a:ext>
            </a:extLst>
          </p:cNvPr>
          <p:cNvPicPr>
            <a:picLocks noGrp="1" noChangeAspect="1"/>
          </p:cNvPicPr>
          <p:nvPr>
            <p:ph idx="1"/>
          </p:nvPr>
        </p:nvPicPr>
        <p:blipFill>
          <a:blip r:embed="rId2"/>
          <a:stretch>
            <a:fillRect/>
          </a:stretch>
        </p:blipFill>
        <p:spPr>
          <a:xfrm>
            <a:off x="2594354" y="321944"/>
            <a:ext cx="6642612" cy="4959733"/>
          </a:xfrm>
        </p:spPr>
      </p:pic>
      <p:sp>
        <p:nvSpPr>
          <p:cNvPr id="4" name="Footer Placeholder 3">
            <a:extLst>
              <a:ext uri="{FF2B5EF4-FFF2-40B4-BE49-F238E27FC236}">
                <a16:creationId xmlns:a16="http://schemas.microsoft.com/office/drawing/2014/main" id="{EBFA766B-42B2-2AD0-C315-4AA950A2AE41}"/>
              </a:ext>
            </a:extLst>
          </p:cNvPr>
          <p:cNvSpPr>
            <a:spLocks noGrp="1"/>
          </p:cNvSpPr>
          <p:nvPr>
            <p:ph type="ftr" sz="quarter" idx="11"/>
          </p:nvPr>
        </p:nvSpPr>
        <p:spPr/>
        <p:txBody>
          <a:bodyPr/>
          <a:lstStyle/>
          <a:p>
            <a:r>
              <a:rPr lang="en-US"/>
              <a:t>IGDC 2023 | Prashant Mishra (Soundly)</a:t>
            </a:r>
          </a:p>
        </p:txBody>
      </p:sp>
      <p:sp>
        <p:nvSpPr>
          <p:cNvPr id="7" name="TextBox 6">
            <a:extLst>
              <a:ext uri="{FF2B5EF4-FFF2-40B4-BE49-F238E27FC236}">
                <a16:creationId xmlns:a16="http://schemas.microsoft.com/office/drawing/2014/main" id="{33D5D43A-3B5E-F14F-21B9-8AC2A59F61C2}"/>
              </a:ext>
            </a:extLst>
          </p:cNvPr>
          <p:cNvSpPr txBox="1"/>
          <p:nvPr/>
        </p:nvSpPr>
        <p:spPr>
          <a:xfrm>
            <a:off x="3858260" y="5577840"/>
            <a:ext cx="4475480" cy="646331"/>
          </a:xfrm>
          <a:prstGeom prst="rect">
            <a:avLst/>
          </a:prstGeom>
          <a:noFill/>
        </p:spPr>
        <p:txBody>
          <a:bodyPr wrap="square" rtlCol="0">
            <a:spAutoFit/>
          </a:bodyPr>
          <a:lstStyle/>
          <a:p>
            <a:pPr algn="ctr"/>
            <a:r>
              <a:rPr lang="en-US" dirty="0"/>
              <a:t>Full deck is available on the link coming up at the end of the talk</a:t>
            </a:r>
          </a:p>
        </p:txBody>
      </p:sp>
    </p:spTree>
    <p:extLst>
      <p:ext uri="{BB962C8B-B14F-4D97-AF65-F5344CB8AC3E}">
        <p14:creationId xmlns:p14="http://schemas.microsoft.com/office/powerpoint/2010/main" val="16814079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0339EE9-5436-4860-BBFC-7CD7C90DBA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AA770EBD-5B77-46EC-BF58-EF27ACD6B4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5" y="0"/>
            <a:ext cx="7537705" cy="6858000"/>
          </a:xfrm>
          <a:custGeom>
            <a:avLst/>
            <a:gdLst>
              <a:gd name="connsiteX0" fmla="*/ 1008599 w 7299977"/>
              <a:gd name="connsiteY0" fmla="*/ 0 h 6858000"/>
              <a:gd name="connsiteX1" fmla="*/ 4420653 w 7299977"/>
              <a:gd name="connsiteY1" fmla="*/ 0 h 6858000"/>
              <a:gd name="connsiteX2" fmla="*/ 5511704 w 7299977"/>
              <a:gd name="connsiteY2" fmla="*/ 0 h 6858000"/>
              <a:gd name="connsiteX3" fmla="*/ 7299977 w 7299977"/>
              <a:gd name="connsiteY3" fmla="*/ 0 h 6858000"/>
              <a:gd name="connsiteX4" fmla="*/ 7299977 w 7299977"/>
              <a:gd name="connsiteY4" fmla="*/ 6858000 h 6858000"/>
              <a:gd name="connsiteX5" fmla="*/ 5511704 w 7299977"/>
              <a:gd name="connsiteY5" fmla="*/ 6858000 h 6858000"/>
              <a:gd name="connsiteX6" fmla="*/ 4420653 w 7299977"/>
              <a:gd name="connsiteY6" fmla="*/ 6858000 h 6858000"/>
              <a:gd name="connsiteX7" fmla="*/ 1592997 w 7299977"/>
              <a:gd name="connsiteY7" fmla="*/ 6858000 h 6858000"/>
              <a:gd name="connsiteX8" fmla="*/ 1232473 w 7299977"/>
              <a:gd name="connsiteY8" fmla="*/ 6658805 h 6858000"/>
              <a:gd name="connsiteX9" fmla="*/ 1075471 w 7299977"/>
              <a:gd name="connsiteY9" fmla="*/ 6431153 h 6858000"/>
              <a:gd name="connsiteX10" fmla="*/ 1020229 w 7299977"/>
              <a:gd name="connsiteY10" fmla="*/ 6367127 h 6858000"/>
              <a:gd name="connsiteX11" fmla="*/ 883579 w 7299977"/>
              <a:gd name="connsiteY11" fmla="*/ 6281757 h 6858000"/>
              <a:gd name="connsiteX12" fmla="*/ 645167 w 7299977"/>
              <a:gd name="connsiteY12" fmla="*/ 6100347 h 6858000"/>
              <a:gd name="connsiteX13" fmla="*/ 732391 w 7299977"/>
              <a:gd name="connsiteY13" fmla="*/ 6057663 h 6858000"/>
              <a:gd name="connsiteX14" fmla="*/ 985339 w 7299977"/>
              <a:gd name="connsiteY14" fmla="*/ 6167932 h 6858000"/>
              <a:gd name="connsiteX15" fmla="*/ 1168509 w 7299977"/>
              <a:gd name="connsiteY15" fmla="*/ 6196388 h 6858000"/>
              <a:gd name="connsiteX16" fmla="*/ 909746 w 7299977"/>
              <a:gd name="connsiteY16" fmla="*/ 6004307 h 6858000"/>
              <a:gd name="connsiteX17" fmla="*/ 659704 w 7299977"/>
              <a:gd name="connsiteY17" fmla="*/ 5755314 h 6858000"/>
              <a:gd name="connsiteX18" fmla="*/ 851597 w 7299977"/>
              <a:gd name="connsiteY18" fmla="*/ 5801555 h 6858000"/>
              <a:gd name="connsiteX19" fmla="*/ 860319 w 7299977"/>
              <a:gd name="connsiteY19" fmla="*/ 5769542 h 6858000"/>
              <a:gd name="connsiteX20" fmla="*/ 691686 w 7299977"/>
              <a:gd name="connsiteY20" fmla="*/ 5474306 h 6858000"/>
              <a:gd name="connsiteX21" fmla="*/ 610278 w 7299977"/>
              <a:gd name="connsiteY21" fmla="*/ 5353367 h 6858000"/>
              <a:gd name="connsiteX22" fmla="*/ 238123 w 7299977"/>
              <a:gd name="connsiteY22" fmla="*/ 4994104 h 6858000"/>
              <a:gd name="connsiteX23" fmla="*/ 592833 w 7299977"/>
              <a:gd name="connsiteY23" fmla="*/ 5154171 h 6858000"/>
              <a:gd name="connsiteX24" fmla="*/ 226494 w 7299977"/>
              <a:gd name="connsiteY24" fmla="*/ 4805580 h 6858000"/>
              <a:gd name="connsiteX25" fmla="*/ 49139 w 7299977"/>
              <a:gd name="connsiteY25" fmla="*/ 4677526 h 6858000"/>
              <a:gd name="connsiteX26" fmla="*/ 5527 w 7299977"/>
              <a:gd name="connsiteY26" fmla="*/ 4602828 h 6858000"/>
              <a:gd name="connsiteX27" fmla="*/ 84029 w 7299977"/>
              <a:gd name="connsiteY27" fmla="*/ 4585042 h 6858000"/>
              <a:gd name="connsiteX28" fmla="*/ 325347 w 7299977"/>
              <a:gd name="connsiteY28" fmla="*/ 4613499 h 6858000"/>
              <a:gd name="connsiteX29" fmla="*/ 25879 w 7299977"/>
              <a:gd name="connsiteY29" fmla="*/ 4378734 h 6858000"/>
              <a:gd name="connsiteX30" fmla="*/ 249753 w 7299977"/>
              <a:gd name="connsiteY30" fmla="*/ 4414305 h 6858000"/>
              <a:gd name="connsiteX31" fmla="*/ 313718 w 7299977"/>
              <a:gd name="connsiteY31" fmla="*/ 4321821 h 6858000"/>
              <a:gd name="connsiteX32" fmla="*/ 418386 w 7299977"/>
              <a:gd name="connsiteY32" fmla="*/ 4172424 h 6858000"/>
              <a:gd name="connsiteX33" fmla="*/ 491072 w 7299977"/>
              <a:gd name="connsiteY33" fmla="*/ 4090612 h 6858000"/>
              <a:gd name="connsiteX34" fmla="*/ 520147 w 7299977"/>
              <a:gd name="connsiteY34" fmla="*/ 3827390 h 6858000"/>
              <a:gd name="connsiteX35" fmla="*/ 459090 w 7299977"/>
              <a:gd name="connsiteY35" fmla="*/ 3539269 h 6858000"/>
              <a:gd name="connsiteX36" fmla="*/ 290458 w 7299977"/>
              <a:gd name="connsiteY36" fmla="*/ 3393429 h 6858000"/>
              <a:gd name="connsiteX37" fmla="*/ 339884 w 7299977"/>
              <a:gd name="connsiteY37" fmla="*/ 3229805 h 6858000"/>
              <a:gd name="connsiteX38" fmla="*/ 697501 w 7299977"/>
              <a:gd name="connsiteY38" fmla="*/ 3329402 h 6858000"/>
              <a:gd name="connsiteX39" fmla="*/ 165437 w 7299977"/>
              <a:gd name="connsiteY39" fmla="*/ 2941684 h 6858000"/>
              <a:gd name="connsiteX40" fmla="*/ 255568 w 7299977"/>
              <a:gd name="connsiteY40" fmla="*/ 2923898 h 6858000"/>
              <a:gd name="connsiteX41" fmla="*/ 578296 w 7299977"/>
              <a:gd name="connsiteY41" fmla="*/ 2703362 h 6858000"/>
              <a:gd name="connsiteX42" fmla="*/ 595740 w 7299977"/>
              <a:gd name="connsiteY42" fmla="*/ 2692689 h 6858000"/>
              <a:gd name="connsiteX43" fmla="*/ 650982 w 7299977"/>
              <a:gd name="connsiteY43" fmla="*/ 2553965 h 6858000"/>
              <a:gd name="connsiteX44" fmla="*/ 825429 w 7299977"/>
              <a:gd name="connsiteY44" fmla="*/ 2532623 h 6858000"/>
              <a:gd name="connsiteX45" fmla="*/ 970802 w 7299977"/>
              <a:gd name="connsiteY45" fmla="*/ 2564636 h 6858000"/>
              <a:gd name="connsiteX46" fmla="*/ 1127805 w 7299977"/>
              <a:gd name="connsiteY46" fmla="*/ 2525509 h 6858000"/>
              <a:gd name="connsiteX47" fmla="*/ 1267362 w 7299977"/>
              <a:gd name="connsiteY47" fmla="*/ 2543294 h 6858000"/>
              <a:gd name="connsiteX48" fmla="*/ 1386568 w 7299977"/>
              <a:gd name="connsiteY48" fmla="*/ 2518395 h 6858000"/>
              <a:gd name="connsiteX49" fmla="*/ 1270270 w 7299977"/>
              <a:gd name="connsiteY49" fmla="*/ 2401012 h 6858000"/>
              <a:gd name="connsiteX50" fmla="*/ 1107453 w 7299977"/>
              <a:gd name="connsiteY50" fmla="*/ 2401012 h 6858000"/>
              <a:gd name="connsiteX51" fmla="*/ 991154 w 7299977"/>
              <a:gd name="connsiteY51" fmla="*/ 2326314 h 6858000"/>
              <a:gd name="connsiteX52" fmla="*/ 880671 w 7299977"/>
              <a:gd name="connsiteY52" fmla="*/ 2191146 h 6858000"/>
              <a:gd name="connsiteX53" fmla="*/ 491072 w 7299977"/>
              <a:gd name="connsiteY53" fmla="*/ 1974165 h 6858000"/>
              <a:gd name="connsiteX54" fmla="*/ 421293 w 7299977"/>
              <a:gd name="connsiteY54" fmla="*/ 1892353 h 6858000"/>
              <a:gd name="connsiteX55" fmla="*/ 1531941 w 7299977"/>
              <a:gd name="connsiteY55" fmla="*/ 2208931 h 6858000"/>
              <a:gd name="connsiteX56" fmla="*/ 1188861 w 7299977"/>
              <a:gd name="connsiteY56" fmla="*/ 2077320 h 6858000"/>
              <a:gd name="connsiteX57" fmla="*/ 1421458 w 7299977"/>
              <a:gd name="connsiteY57" fmla="*/ 2102219 h 6858000"/>
              <a:gd name="connsiteX58" fmla="*/ 1549386 w 7299977"/>
              <a:gd name="connsiteY58" fmla="*/ 2013292 h 6858000"/>
              <a:gd name="connsiteX59" fmla="*/ 1549386 w 7299977"/>
              <a:gd name="connsiteY59" fmla="*/ 1984836 h 6858000"/>
              <a:gd name="connsiteX60" fmla="*/ 1453440 w 7299977"/>
              <a:gd name="connsiteY60" fmla="*/ 1903025 h 6858000"/>
              <a:gd name="connsiteX61" fmla="*/ 1398198 w 7299977"/>
              <a:gd name="connsiteY61" fmla="*/ 1849668 h 6858000"/>
              <a:gd name="connsiteX62" fmla="*/ 1247011 w 7299977"/>
              <a:gd name="connsiteY62" fmla="*/ 1657587 h 6858000"/>
              <a:gd name="connsiteX63" fmla="*/ 1354586 w 7299977"/>
              <a:gd name="connsiteY63" fmla="*/ 1636245 h 6858000"/>
              <a:gd name="connsiteX64" fmla="*/ 1395290 w 7299977"/>
              <a:gd name="connsiteY64" fmla="*/ 1597117 h 6858000"/>
              <a:gd name="connsiteX65" fmla="*/ 1366216 w 7299977"/>
              <a:gd name="connsiteY65" fmla="*/ 1540204 h 6858000"/>
              <a:gd name="connsiteX66" fmla="*/ 1031858 w 7299977"/>
              <a:gd name="connsiteY66" fmla="*/ 1365909 h 6858000"/>
              <a:gd name="connsiteX67" fmla="*/ 1005692 w 7299977"/>
              <a:gd name="connsiteY67" fmla="*/ 1230741 h 6858000"/>
              <a:gd name="connsiteX68" fmla="*/ 1069655 w 7299977"/>
              <a:gd name="connsiteY68" fmla="*/ 1209399 h 6858000"/>
              <a:gd name="connsiteX69" fmla="*/ 1142342 w 7299977"/>
              <a:gd name="connsiteY69" fmla="*/ 1220069 h 6858000"/>
              <a:gd name="connsiteX70" fmla="*/ 1084193 w 7299977"/>
              <a:gd name="connsiteY70" fmla="*/ 1113358 h 6858000"/>
              <a:gd name="connsiteX71" fmla="*/ 848689 w 7299977"/>
              <a:gd name="connsiteY71" fmla="*/ 1006647 h 6858000"/>
              <a:gd name="connsiteX72" fmla="*/ 805077 w 7299977"/>
              <a:gd name="connsiteY72" fmla="*/ 949734 h 6858000"/>
              <a:gd name="connsiteX73" fmla="*/ 863226 w 7299977"/>
              <a:gd name="connsiteY73" fmla="*/ 921277 h 6858000"/>
              <a:gd name="connsiteX74" fmla="*/ 906838 w 7299977"/>
              <a:gd name="connsiteY74" fmla="*/ 910606 h 6858000"/>
              <a:gd name="connsiteX75" fmla="*/ 5527 w 7299977"/>
              <a:gd name="connsiteY75" fmla="*/ 465975 h 6858000"/>
              <a:gd name="connsiteX76" fmla="*/ 209049 w 7299977"/>
              <a:gd name="connsiteY76" fmla="*/ 462417 h 6858000"/>
              <a:gd name="connsiteX77" fmla="*/ 409664 w 7299977"/>
              <a:gd name="connsiteY77" fmla="*/ 533558 h 6858000"/>
              <a:gd name="connsiteX78" fmla="*/ 621908 w 7299977"/>
              <a:gd name="connsiteY78" fmla="*/ 522887 h 6858000"/>
              <a:gd name="connsiteX79" fmla="*/ 822522 w 7299977"/>
              <a:gd name="connsiteY79" fmla="*/ 558458 h 6858000"/>
              <a:gd name="connsiteX80" fmla="*/ 996969 w 7299977"/>
              <a:gd name="connsiteY80" fmla="*/ 558458 h 6858000"/>
              <a:gd name="connsiteX81" fmla="*/ 834151 w 7299977"/>
              <a:gd name="connsiteY81" fmla="*/ 505101 h 6858000"/>
              <a:gd name="connsiteX82" fmla="*/ 773095 w 7299977"/>
              <a:gd name="connsiteY82" fmla="*/ 416176 h 6858000"/>
              <a:gd name="connsiteX83" fmla="*/ 793447 w 7299977"/>
              <a:gd name="connsiteY83" fmla="*/ 334364 h 6858000"/>
              <a:gd name="connsiteX84" fmla="*/ 860319 w 7299977"/>
              <a:gd name="connsiteY84" fmla="*/ 359262 h 6858000"/>
              <a:gd name="connsiteX85" fmla="*/ 938820 w 7299977"/>
              <a:gd name="connsiteY85" fmla="*/ 451747 h 6858000"/>
              <a:gd name="connsiteX86" fmla="*/ 956265 w 7299977"/>
              <a:gd name="connsiteY86" fmla="*/ 394834 h 6858000"/>
              <a:gd name="connsiteX87" fmla="*/ 1002784 w 7299977"/>
              <a:gd name="connsiteY87" fmla="*/ 352148 h 6858000"/>
              <a:gd name="connsiteX88" fmla="*/ 1270270 w 7299977"/>
              <a:gd name="connsiteY88" fmla="*/ 373491 h 6858000"/>
              <a:gd name="connsiteX89" fmla="*/ 1092915 w 7299977"/>
              <a:gd name="connsiteY89" fmla="*/ 192082 h 6858000"/>
              <a:gd name="connsiteX90" fmla="*/ 979525 w 7299977"/>
              <a:gd name="connsiteY90" fmla="*/ 163625 h 6858000"/>
              <a:gd name="connsiteX91" fmla="*/ 953358 w 7299977"/>
              <a:gd name="connsiteY91" fmla="*/ 88927 h 6858000"/>
              <a:gd name="connsiteX92" fmla="*/ 1005692 w 7299977"/>
              <a:gd name="connsiteY92" fmla="*/ 71141 h 6858000"/>
              <a:gd name="connsiteX93" fmla="*/ 1267362 w 7299977"/>
              <a:gd name="connsiteY93" fmla="*/ 135168 h 6858000"/>
              <a:gd name="connsiteX94" fmla="*/ 1310975 w 7299977"/>
              <a:gd name="connsiteY94" fmla="*/ 110269 h 6858000"/>
              <a:gd name="connsiteX95" fmla="*/ 1008599 w 7299977"/>
              <a:gd name="connsiteY9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7299977" h="6858000">
                <a:moveTo>
                  <a:pt x="1008599" y="0"/>
                </a:moveTo>
                <a:lnTo>
                  <a:pt x="4420653" y="0"/>
                </a:lnTo>
                <a:lnTo>
                  <a:pt x="5511704" y="0"/>
                </a:lnTo>
                <a:lnTo>
                  <a:pt x="7299977" y="0"/>
                </a:lnTo>
                <a:lnTo>
                  <a:pt x="7299977" y="6858000"/>
                </a:lnTo>
                <a:lnTo>
                  <a:pt x="5511704" y="6858000"/>
                </a:lnTo>
                <a:lnTo>
                  <a:pt x="4420653" y="6858000"/>
                </a:lnTo>
                <a:lnTo>
                  <a:pt x="1592997" y="6858000"/>
                </a:lnTo>
                <a:cubicBezTo>
                  <a:pt x="1473792" y="6786859"/>
                  <a:pt x="1360401" y="6701489"/>
                  <a:pt x="1232473" y="6658805"/>
                </a:cubicBezTo>
                <a:cubicBezTo>
                  <a:pt x="1145250" y="6630349"/>
                  <a:pt x="1060933" y="6580550"/>
                  <a:pt x="1075471" y="6431153"/>
                </a:cubicBezTo>
                <a:cubicBezTo>
                  <a:pt x="1078378" y="6388469"/>
                  <a:pt x="1055118" y="6356456"/>
                  <a:pt x="1020229" y="6367127"/>
                </a:cubicBezTo>
                <a:cubicBezTo>
                  <a:pt x="953358" y="6388469"/>
                  <a:pt x="921375" y="6327999"/>
                  <a:pt x="883579" y="6281757"/>
                </a:cubicBezTo>
                <a:cubicBezTo>
                  <a:pt x="816707" y="6199945"/>
                  <a:pt x="752743" y="6114575"/>
                  <a:pt x="645167" y="6100347"/>
                </a:cubicBezTo>
                <a:cubicBezTo>
                  <a:pt x="665519" y="6036320"/>
                  <a:pt x="700408" y="6043434"/>
                  <a:pt x="732391" y="6057663"/>
                </a:cubicBezTo>
                <a:cubicBezTo>
                  <a:pt x="816707" y="6093234"/>
                  <a:pt x="901023" y="6132361"/>
                  <a:pt x="985339" y="6167932"/>
                </a:cubicBezTo>
                <a:cubicBezTo>
                  <a:pt x="1040581" y="6189274"/>
                  <a:pt x="1095822" y="6221287"/>
                  <a:pt x="1168509" y="6196388"/>
                </a:cubicBezTo>
                <a:cubicBezTo>
                  <a:pt x="1104545" y="6068335"/>
                  <a:pt x="996969" y="6043434"/>
                  <a:pt x="909746" y="6004307"/>
                </a:cubicBezTo>
                <a:cubicBezTo>
                  <a:pt x="802169" y="5954508"/>
                  <a:pt x="738206" y="5862025"/>
                  <a:pt x="659704" y="5755314"/>
                </a:cubicBezTo>
                <a:cubicBezTo>
                  <a:pt x="738206" y="5726858"/>
                  <a:pt x="787632" y="5805112"/>
                  <a:pt x="851597" y="5801555"/>
                </a:cubicBezTo>
                <a:cubicBezTo>
                  <a:pt x="854504" y="5790884"/>
                  <a:pt x="860319" y="5769542"/>
                  <a:pt x="860319" y="5769542"/>
                </a:cubicBezTo>
                <a:cubicBezTo>
                  <a:pt x="755650" y="5712629"/>
                  <a:pt x="709132" y="5605917"/>
                  <a:pt x="691686" y="5474306"/>
                </a:cubicBezTo>
                <a:cubicBezTo>
                  <a:pt x="685872" y="5406721"/>
                  <a:pt x="648075" y="5385379"/>
                  <a:pt x="610278" y="5353367"/>
                </a:cubicBezTo>
                <a:cubicBezTo>
                  <a:pt x="482350" y="5243097"/>
                  <a:pt x="345700" y="5143500"/>
                  <a:pt x="238123" y="4994104"/>
                </a:cubicBezTo>
                <a:cubicBezTo>
                  <a:pt x="363144" y="5011889"/>
                  <a:pt x="461997" y="5111487"/>
                  <a:pt x="592833" y="5154171"/>
                </a:cubicBezTo>
                <a:cubicBezTo>
                  <a:pt x="488165" y="4990547"/>
                  <a:pt x="351514" y="4905177"/>
                  <a:pt x="226494" y="4805580"/>
                </a:cubicBezTo>
                <a:cubicBezTo>
                  <a:pt x="168344" y="4759339"/>
                  <a:pt x="116011" y="4702425"/>
                  <a:pt x="49139" y="4677526"/>
                </a:cubicBezTo>
                <a:cubicBezTo>
                  <a:pt x="25879" y="4670412"/>
                  <a:pt x="-14826" y="4652628"/>
                  <a:pt x="5527" y="4602828"/>
                </a:cubicBezTo>
                <a:cubicBezTo>
                  <a:pt x="22972" y="4560144"/>
                  <a:pt x="54954" y="4574373"/>
                  <a:pt x="84029" y="4585042"/>
                </a:cubicBezTo>
                <a:cubicBezTo>
                  <a:pt x="153807" y="4613499"/>
                  <a:pt x="229401" y="4613499"/>
                  <a:pt x="325347" y="4613499"/>
                </a:cubicBezTo>
                <a:cubicBezTo>
                  <a:pt x="243939" y="4478331"/>
                  <a:pt x="95658" y="4521016"/>
                  <a:pt x="25879" y="4378734"/>
                </a:cubicBezTo>
                <a:cubicBezTo>
                  <a:pt x="113103" y="4353835"/>
                  <a:pt x="179975" y="4403633"/>
                  <a:pt x="249753" y="4414305"/>
                </a:cubicBezTo>
                <a:cubicBezTo>
                  <a:pt x="313718" y="4424975"/>
                  <a:pt x="328254" y="4400076"/>
                  <a:pt x="313718" y="4321821"/>
                </a:cubicBezTo>
                <a:cubicBezTo>
                  <a:pt x="290458" y="4200882"/>
                  <a:pt x="325347" y="4140411"/>
                  <a:pt x="418386" y="4172424"/>
                </a:cubicBezTo>
                <a:cubicBezTo>
                  <a:pt x="505609" y="4204438"/>
                  <a:pt x="514332" y="4158196"/>
                  <a:pt x="491072" y="4090612"/>
                </a:cubicBezTo>
                <a:cubicBezTo>
                  <a:pt x="456183" y="3991015"/>
                  <a:pt x="493979" y="3912759"/>
                  <a:pt x="520147" y="3827390"/>
                </a:cubicBezTo>
                <a:cubicBezTo>
                  <a:pt x="560851" y="3699337"/>
                  <a:pt x="543407" y="3635309"/>
                  <a:pt x="459090" y="3539269"/>
                </a:cubicBezTo>
                <a:cubicBezTo>
                  <a:pt x="409664" y="3485914"/>
                  <a:pt x="360236" y="3439672"/>
                  <a:pt x="290458" y="3393429"/>
                </a:cubicBezTo>
                <a:cubicBezTo>
                  <a:pt x="450368" y="3368530"/>
                  <a:pt x="284643" y="3283162"/>
                  <a:pt x="339884" y="3229805"/>
                </a:cubicBezTo>
                <a:cubicBezTo>
                  <a:pt x="453275" y="3208463"/>
                  <a:pt x="543407" y="3379202"/>
                  <a:pt x="697501" y="3329402"/>
                </a:cubicBezTo>
                <a:cubicBezTo>
                  <a:pt x="511425" y="3183563"/>
                  <a:pt x="302087" y="3137322"/>
                  <a:pt x="165437" y="2941684"/>
                </a:cubicBezTo>
                <a:cubicBezTo>
                  <a:pt x="197419" y="2899000"/>
                  <a:pt x="229401" y="2941684"/>
                  <a:pt x="255568" y="2923898"/>
                </a:cubicBezTo>
                <a:cubicBezTo>
                  <a:pt x="255568" y="2913227"/>
                  <a:pt x="560851" y="2980812"/>
                  <a:pt x="578296" y="2703362"/>
                </a:cubicBezTo>
                <a:cubicBezTo>
                  <a:pt x="584111" y="2703362"/>
                  <a:pt x="589926" y="2703362"/>
                  <a:pt x="595740" y="2692689"/>
                </a:cubicBezTo>
                <a:cubicBezTo>
                  <a:pt x="627722" y="2653563"/>
                  <a:pt x="598648" y="2561080"/>
                  <a:pt x="650982" y="2553965"/>
                </a:cubicBezTo>
                <a:cubicBezTo>
                  <a:pt x="709132" y="2546851"/>
                  <a:pt x="764373" y="2514837"/>
                  <a:pt x="825429" y="2532623"/>
                </a:cubicBezTo>
                <a:cubicBezTo>
                  <a:pt x="871949" y="2546851"/>
                  <a:pt x="921375" y="2564636"/>
                  <a:pt x="970802" y="2564636"/>
                </a:cubicBezTo>
                <a:cubicBezTo>
                  <a:pt x="1023136" y="2564636"/>
                  <a:pt x="1095822" y="2685576"/>
                  <a:pt x="1127805" y="2525509"/>
                </a:cubicBezTo>
                <a:cubicBezTo>
                  <a:pt x="1127805" y="2518395"/>
                  <a:pt x="1217936" y="2536181"/>
                  <a:pt x="1267362" y="2543294"/>
                </a:cubicBezTo>
                <a:cubicBezTo>
                  <a:pt x="1308067" y="2550408"/>
                  <a:pt x="1357494" y="2582422"/>
                  <a:pt x="1386568" y="2518395"/>
                </a:cubicBezTo>
                <a:cubicBezTo>
                  <a:pt x="1401105" y="2479267"/>
                  <a:pt x="1331326" y="2408126"/>
                  <a:pt x="1270270" y="2401012"/>
                </a:cubicBezTo>
                <a:cubicBezTo>
                  <a:pt x="1215029" y="2393898"/>
                  <a:pt x="1159787" y="2386784"/>
                  <a:pt x="1107453" y="2401012"/>
                </a:cubicBezTo>
                <a:cubicBezTo>
                  <a:pt x="1043489" y="2418796"/>
                  <a:pt x="1008599" y="2390340"/>
                  <a:pt x="991154" y="2326314"/>
                </a:cubicBezTo>
                <a:cubicBezTo>
                  <a:pt x="970802" y="2258731"/>
                  <a:pt x="933005" y="2223159"/>
                  <a:pt x="880671" y="2191146"/>
                </a:cubicBezTo>
                <a:cubicBezTo>
                  <a:pt x="752743" y="2112891"/>
                  <a:pt x="630630" y="2020407"/>
                  <a:pt x="491072" y="1974165"/>
                </a:cubicBezTo>
                <a:cubicBezTo>
                  <a:pt x="464905" y="1967051"/>
                  <a:pt x="432923" y="1952823"/>
                  <a:pt x="421293" y="1892353"/>
                </a:cubicBezTo>
                <a:cubicBezTo>
                  <a:pt x="799262" y="1984836"/>
                  <a:pt x="1142342" y="2223159"/>
                  <a:pt x="1531941" y="2208931"/>
                </a:cubicBezTo>
                <a:cubicBezTo>
                  <a:pt x="1427272" y="2134233"/>
                  <a:pt x="1302252" y="2130676"/>
                  <a:pt x="1188861" y="2077320"/>
                </a:cubicBezTo>
                <a:cubicBezTo>
                  <a:pt x="1270270" y="2038192"/>
                  <a:pt x="1345864" y="2080877"/>
                  <a:pt x="1421458" y="2102219"/>
                </a:cubicBezTo>
                <a:cubicBezTo>
                  <a:pt x="1485422" y="2120004"/>
                  <a:pt x="1543571" y="2123562"/>
                  <a:pt x="1549386" y="2013292"/>
                </a:cubicBezTo>
                <a:cubicBezTo>
                  <a:pt x="1549386" y="2002622"/>
                  <a:pt x="1549386" y="1995507"/>
                  <a:pt x="1549386" y="1984836"/>
                </a:cubicBezTo>
                <a:cubicBezTo>
                  <a:pt x="1526126" y="1938595"/>
                  <a:pt x="1494144" y="1917252"/>
                  <a:pt x="1453440" y="1903025"/>
                </a:cubicBezTo>
                <a:cubicBezTo>
                  <a:pt x="1430180" y="1895910"/>
                  <a:pt x="1398198" y="1881683"/>
                  <a:pt x="1398198" y="1849668"/>
                </a:cubicBezTo>
                <a:cubicBezTo>
                  <a:pt x="1401105" y="1728729"/>
                  <a:pt x="1322604" y="1693158"/>
                  <a:pt x="1247011" y="1657587"/>
                </a:cubicBezTo>
                <a:cubicBezTo>
                  <a:pt x="1287715" y="1597117"/>
                  <a:pt x="1322604" y="1639802"/>
                  <a:pt x="1354586" y="1636245"/>
                </a:cubicBezTo>
                <a:cubicBezTo>
                  <a:pt x="1374939" y="1632688"/>
                  <a:pt x="1395290" y="1629132"/>
                  <a:pt x="1395290" y="1597117"/>
                </a:cubicBezTo>
                <a:cubicBezTo>
                  <a:pt x="1395290" y="1572219"/>
                  <a:pt x="1386568" y="1540204"/>
                  <a:pt x="1366216" y="1540204"/>
                </a:cubicBezTo>
                <a:cubicBezTo>
                  <a:pt x="1238288" y="1536647"/>
                  <a:pt x="1165601" y="1365909"/>
                  <a:pt x="1031858" y="1365909"/>
                </a:cubicBezTo>
                <a:cubicBezTo>
                  <a:pt x="950450" y="1365909"/>
                  <a:pt x="1072563" y="1269868"/>
                  <a:pt x="1005692" y="1230741"/>
                </a:cubicBezTo>
                <a:cubicBezTo>
                  <a:pt x="991154" y="1220069"/>
                  <a:pt x="1046396" y="1205842"/>
                  <a:pt x="1069655" y="1209399"/>
                </a:cubicBezTo>
                <a:cubicBezTo>
                  <a:pt x="1092915" y="1212955"/>
                  <a:pt x="1113268" y="1237855"/>
                  <a:pt x="1142342" y="1220069"/>
                </a:cubicBezTo>
                <a:cubicBezTo>
                  <a:pt x="1156879" y="1156043"/>
                  <a:pt x="1119082" y="1131144"/>
                  <a:pt x="1084193" y="1113358"/>
                </a:cubicBezTo>
                <a:cubicBezTo>
                  <a:pt x="1008599" y="1070674"/>
                  <a:pt x="933005" y="1020875"/>
                  <a:pt x="848689" y="1006647"/>
                </a:cubicBezTo>
                <a:cubicBezTo>
                  <a:pt x="819615" y="1003089"/>
                  <a:pt x="802169" y="985305"/>
                  <a:pt x="805077" y="949734"/>
                </a:cubicBezTo>
                <a:cubicBezTo>
                  <a:pt x="810892" y="903491"/>
                  <a:pt x="839967" y="917720"/>
                  <a:pt x="863226" y="921277"/>
                </a:cubicBezTo>
                <a:cubicBezTo>
                  <a:pt x="877764" y="924835"/>
                  <a:pt x="892301" y="935506"/>
                  <a:pt x="906838" y="910606"/>
                </a:cubicBezTo>
                <a:cubicBezTo>
                  <a:pt x="566666" y="658055"/>
                  <a:pt x="386404" y="672284"/>
                  <a:pt x="5527" y="465975"/>
                </a:cubicBezTo>
                <a:cubicBezTo>
                  <a:pt x="89843" y="426847"/>
                  <a:pt x="150900" y="455303"/>
                  <a:pt x="209049" y="462417"/>
                </a:cubicBezTo>
                <a:cubicBezTo>
                  <a:pt x="354422" y="480203"/>
                  <a:pt x="264290" y="512216"/>
                  <a:pt x="409664" y="533558"/>
                </a:cubicBezTo>
                <a:cubicBezTo>
                  <a:pt x="479443" y="544229"/>
                  <a:pt x="543407" y="579800"/>
                  <a:pt x="621908" y="522887"/>
                </a:cubicBezTo>
                <a:cubicBezTo>
                  <a:pt x="674242" y="483759"/>
                  <a:pt x="758558" y="526444"/>
                  <a:pt x="822522" y="558458"/>
                </a:cubicBezTo>
                <a:cubicBezTo>
                  <a:pt x="874856" y="586915"/>
                  <a:pt x="927190" y="594028"/>
                  <a:pt x="996969" y="558458"/>
                </a:cubicBezTo>
                <a:cubicBezTo>
                  <a:pt x="933005" y="537116"/>
                  <a:pt x="883579" y="519330"/>
                  <a:pt x="834151" y="505101"/>
                </a:cubicBezTo>
                <a:cubicBezTo>
                  <a:pt x="793447" y="494431"/>
                  <a:pt x="770187" y="469532"/>
                  <a:pt x="773095" y="416176"/>
                </a:cubicBezTo>
                <a:cubicBezTo>
                  <a:pt x="773095" y="387720"/>
                  <a:pt x="764373" y="348592"/>
                  <a:pt x="793447" y="334364"/>
                </a:cubicBezTo>
                <a:cubicBezTo>
                  <a:pt x="816707" y="320135"/>
                  <a:pt x="848689" y="334364"/>
                  <a:pt x="860319" y="359262"/>
                </a:cubicBezTo>
                <a:cubicBezTo>
                  <a:pt x="874856" y="405504"/>
                  <a:pt x="889393" y="448189"/>
                  <a:pt x="938820" y="451747"/>
                </a:cubicBezTo>
                <a:cubicBezTo>
                  <a:pt x="1005692" y="458860"/>
                  <a:pt x="967894" y="430405"/>
                  <a:pt x="956265" y="394834"/>
                </a:cubicBezTo>
                <a:cubicBezTo>
                  <a:pt x="944635" y="355706"/>
                  <a:pt x="979525" y="345034"/>
                  <a:pt x="1002784" y="352148"/>
                </a:cubicBezTo>
                <a:cubicBezTo>
                  <a:pt x="1090008" y="384162"/>
                  <a:pt x="1180139" y="327250"/>
                  <a:pt x="1270270" y="373491"/>
                </a:cubicBezTo>
                <a:cubicBezTo>
                  <a:pt x="1247011" y="259665"/>
                  <a:pt x="1197583" y="209867"/>
                  <a:pt x="1092915" y="192082"/>
                </a:cubicBezTo>
                <a:cubicBezTo>
                  <a:pt x="1055118" y="188525"/>
                  <a:pt x="1014414" y="195638"/>
                  <a:pt x="979525" y="163625"/>
                </a:cubicBezTo>
                <a:cubicBezTo>
                  <a:pt x="959172" y="145839"/>
                  <a:pt x="938820" y="124497"/>
                  <a:pt x="953358" y="88927"/>
                </a:cubicBezTo>
                <a:cubicBezTo>
                  <a:pt x="962080" y="64027"/>
                  <a:pt x="985339" y="64027"/>
                  <a:pt x="1005692" y="71141"/>
                </a:cubicBezTo>
                <a:cubicBezTo>
                  <a:pt x="1090008" y="110269"/>
                  <a:pt x="1180139" y="120941"/>
                  <a:pt x="1267362" y="135168"/>
                </a:cubicBezTo>
                <a:cubicBezTo>
                  <a:pt x="1281900" y="138725"/>
                  <a:pt x="1296437" y="145839"/>
                  <a:pt x="1310975" y="110269"/>
                </a:cubicBezTo>
                <a:cubicBezTo>
                  <a:pt x="1209214" y="78255"/>
                  <a:pt x="1110360" y="35571"/>
                  <a:pt x="1008599" y="0"/>
                </a:cubicBezTo>
                <a:close/>
              </a:path>
            </a:pathLst>
          </a:custGeom>
          <a:solidFill>
            <a:schemeClr val="bg2">
              <a:alpha val="50000"/>
            </a:schemeClr>
          </a:solidFill>
          <a:ln w="32707"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38EA54F4-6C72-C05D-D2A0-BC852501C802}"/>
              </a:ext>
            </a:extLst>
          </p:cNvPr>
          <p:cNvSpPr>
            <a:spLocks noGrp="1"/>
          </p:cNvSpPr>
          <p:nvPr>
            <p:ph type="title"/>
          </p:nvPr>
        </p:nvSpPr>
        <p:spPr>
          <a:xfrm>
            <a:off x="905484" y="1065749"/>
            <a:ext cx="3748810" cy="4726502"/>
          </a:xfrm>
        </p:spPr>
        <p:txBody>
          <a:bodyPr vert="horz" lIns="91440" tIns="45720" rIns="91440" bIns="45720" rtlCol="0" anchor="ctr">
            <a:normAutofit/>
          </a:bodyPr>
          <a:lstStyle/>
          <a:p>
            <a:r>
              <a:rPr lang="en-US" kern="1200">
                <a:solidFill>
                  <a:schemeClr val="tx1"/>
                </a:solidFill>
                <a:latin typeface="+mj-lt"/>
                <a:ea typeface="+mj-ea"/>
                <a:cs typeface="+mj-cs"/>
              </a:rPr>
              <a:t>Middleware – Do we really need it?</a:t>
            </a:r>
          </a:p>
        </p:txBody>
      </p:sp>
      <p:sp>
        <p:nvSpPr>
          <p:cNvPr id="3" name="TextBox 2">
            <a:extLst>
              <a:ext uri="{FF2B5EF4-FFF2-40B4-BE49-F238E27FC236}">
                <a16:creationId xmlns:a16="http://schemas.microsoft.com/office/drawing/2014/main" id="{19F9DCEC-CF54-8EF1-EFFE-F282BD13EFBD}"/>
              </a:ext>
            </a:extLst>
          </p:cNvPr>
          <p:cNvSpPr txBox="1"/>
          <p:nvPr/>
        </p:nvSpPr>
        <p:spPr>
          <a:xfrm>
            <a:off x="6400800" y="713313"/>
            <a:ext cx="4953000" cy="5431376"/>
          </a:xfrm>
          <a:prstGeom prst="rect">
            <a:avLst/>
          </a:prstGeom>
        </p:spPr>
        <p:txBody>
          <a:bodyPr vert="horz" lIns="91440" tIns="45720" rIns="91440" bIns="45720" rtlCol="0" anchor="ctr">
            <a:normAutofit/>
          </a:bodyPr>
          <a:lstStyle/>
          <a:p>
            <a:pPr>
              <a:lnSpc>
                <a:spcPct val="90000"/>
              </a:lnSpc>
              <a:spcAft>
                <a:spcPts val="600"/>
              </a:spcAft>
            </a:pPr>
            <a:r>
              <a:rPr lang="en-US" sz="2800" b="1" dirty="0"/>
              <a:t>Things to consider:</a:t>
            </a:r>
            <a:br>
              <a:rPr lang="en-US" sz="2800" dirty="0"/>
            </a:br>
            <a:endParaRPr lang="en-US" sz="2800" dirty="0"/>
          </a:p>
          <a:p>
            <a:pPr>
              <a:lnSpc>
                <a:spcPct val="90000"/>
              </a:lnSpc>
              <a:spcAft>
                <a:spcPts val="600"/>
              </a:spcAft>
            </a:pPr>
            <a:r>
              <a:rPr lang="en-US" sz="2800" dirty="0"/>
              <a:t>Making minor changes in the proprietary code is risky</a:t>
            </a:r>
          </a:p>
          <a:p>
            <a:pPr>
              <a:lnSpc>
                <a:spcPct val="90000"/>
              </a:lnSpc>
              <a:spcAft>
                <a:spcPts val="600"/>
              </a:spcAft>
            </a:pPr>
            <a:br>
              <a:rPr lang="en-US" sz="2800" dirty="0"/>
            </a:br>
            <a:r>
              <a:rPr lang="en-US" sz="2800" dirty="0"/>
              <a:t>Often requires developers to know the middleware too for engine-side integration, besides the audio team</a:t>
            </a:r>
          </a:p>
          <a:p>
            <a:pPr>
              <a:lnSpc>
                <a:spcPct val="90000"/>
              </a:lnSpc>
              <a:spcAft>
                <a:spcPts val="600"/>
              </a:spcAft>
            </a:pPr>
            <a:br>
              <a:rPr lang="en-US" sz="2800" dirty="0"/>
            </a:br>
            <a:r>
              <a:rPr lang="en-US" sz="2800" dirty="0"/>
              <a:t>Can get expensive for high budget games</a:t>
            </a:r>
          </a:p>
        </p:txBody>
      </p:sp>
      <p:sp>
        <p:nvSpPr>
          <p:cNvPr id="4" name="Footer Placeholder 3">
            <a:extLst>
              <a:ext uri="{FF2B5EF4-FFF2-40B4-BE49-F238E27FC236}">
                <a16:creationId xmlns:a16="http://schemas.microsoft.com/office/drawing/2014/main" id="{F92679F9-6961-CE64-F856-9BED9E83AEAC}"/>
              </a:ext>
            </a:extLst>
          </p:cNvPr>
          <p:cNvSpPr>
            <a:spLocks noGrp="1"/>
          </p:cNvSpPr>
          <p:nvPr>
            <p:ph type="ftr" sz="quarter" idx="11"/>
          </p:nvPr>
        </p:nvSpPr>
        <p:spPr>
          <a:xfrm>
            <a:off x="6400800" y="6356350"/>
            <a:ext cx="4114800" cy="365125"/>
          </a:xfrm>
        </p:spPr>
        <p:txBody>
          <a:bodyPr vert="horz" lIns="91440" tIns="45720" rIns="91440" bIns="45720" rtlCol="0" anchor="ctr">
            <a:normAutofit/>
          </a:bodyPr>
          <a:lstStyle/>
          <a:p>
            <a:pPr algn="l">
              <a:spcAft>
                <a:spcPts val="600"/>
              </a:spcAft>
            </a:pPr>
            <a:r>
              <a:rPr lang="en-US" kern="1200">
                <a:solidFill>
                  <a:schemeClr val="tx1">
                    <a:tint val="75000"/>
                  </a:schemeClr>
                </a:solidFill>
                <a:latin typeface="+mn-lt"/>
                <a:ea typeface="+mn-ea"/>
                <a:cs typeface="+mn-cs"/>
              </a:rPr>
              <a:t>IGDC 2023 | Prashant Mishra (Soundly)</a:t>
            </a:r>
          </a:p>
        </p:txBody>
      </p:sp>
    </p:spTree>
    <p:extLst>
      <p:ext uri="{BB962C8B-B14F-4D97-AF65-F5344CB8AC3E}">
        <p14:creationId xmlns:p14="http://schemas.microsoft.com/office/powerpoint/2010/main" val="8873874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F944E337-3E5D-4A1F-A5A1-2057F25B8A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DA50D69-7CF7-4844-B844-A2B821C77F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854"/>
            <a:ext cx="12192000" cy="6865854"/>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4F7B13-BBD9-C21A-5BE5-259B815FA5C2}"/>
              </a:ext>
            </a:extLst>
          </p:cNvPr>
          <p:cNvSpPr>
            <a:spLocks noGrp="1"/>
          </p:cNvSpPr>
          <p:nvPr>
            <p:ph type="title"/>
          </p:nvPr>
        </p:nvSpPr>
        <p:spPr>
          <a:xfrm>
            <a:off x="4572001" y="601744"/>
            <a:ext cx="6781800" cy="1338696"/>
          </a:xfrm>
        </p:spPr>
        <p:txBody>
          <a:bodyPr vert="horz" lIns="91440" tIns="45720" rIns="91440" bIns="45720" rtlCol="0" anchor="ctr">
            <a:normAutofit/>
          </a:bodyPr>
          <a:lstStyle/>
          <a:p>
            <a:r>
              <a:rPr lang="en-US"/>
              <a:t>Making it all scalable</a:t>
            </a:r>
          </a:p>
        </p:txBody>
      </p:sp>
      <p:pic>
        <p:nvPicPr>
          <p:cNvPr id="21" name="Picture 20" descr="Low angle view of building corner against the clear blue sky">
            <a:extLst>
              <a:ext uri="{FF2B5EF4-FFF2-40B4-BE49-F238E27FC236}">
                <a16:creationId xmlns:a16="http://schemas.microsoft.com/office/drawing/2014/main" id="{E1D58483-B37F-A1D4-4C1C-D124B582F383}"/>
              </a:ext>
            </a:extLst>
          </p:cNvPr>
          <p:cNvPicPr>
            <a:picLocks noChangeAspect="1"/>
          </p:cNvPicPr>
          <p:nvPr/>
        </p:nvPicPr>
        <p:blipFill rotWithShape="1">
          <a:blip r:embed="rId2"/>
          <a:srcRect l="15442" r="43495"/>
          <a:stretch/>
        </p:blipFill>
        <p:spPr>
          <a:xfrm>
            <a:off x="20" y="10"/>
            <a:ext cx="3754739" cy="6857990"/>
          </a:xfrm>
          <a:custGeom>
            <a:avLst/>
            <a:gdLst/>
            <a:ahLst/>
            <a:cxnLst/>
            <a:rect l="l" t="t" r="r" b="b"/>
            <a:pathLst>
              <a:path w="3754759" h="6858000">
                <a:moveTo>
                  <a:pt x="0" y="0"/>
                </a:moveTo>
                <a:lnTo>
                  <a:pt x="3405358" y="0"/>
                </a:lnTo>
                <a:lnTo>
                  <a:pt x="3406298" y="5103"/>
                </a:lnTo>
                <a:cubicBezTo>
                  <a:pt x="3408705" y="9272"/>
                  <a:pt x="3410993" y="13534"/>
                  <a:pt x="3408744" y="22806"/>
                </a:cubicBezTo>
                <a:cubicBezTo>
                  <a:pt x="3398212" y="18869"/>
                  <a:pt x="3412504" y="58782"/>
                  <a:pt x="3403554" y="60481"/>
                </a:cubicBezTo>
                <a:cubicBezTo>
                  <a:pt x="3417198" y="75379"/>
                  <a:pt x="3401704" y="83956"/>
                  <a:pt x="3406685" y="104437"/>
                </a:cubicBezTo>
                <a:cubicBezTo>
                  <a:pt x="3412035" y="113935"/>
                  <a:pt x="3413215" y="120918"/>
                  <a:pt x="3408439" y="130745"/>
                </a:cubicBezTo>
                <a:cubicBezTo>
                  <a:pt x="3434362" y="174436"/>
                  <a:pt x="3410826" y="157826"/>
                  <a:pt x="3422002" y="199353"/>
                </a:cubicBezTo>
                <a:cubicBezTo>
                  <a:pt x="3433366" y="235046"/>
                  <a:pt x="3441595" y="275734"/>
                  <a:pt x="3466217" y="309590"/>
                </a:cubicBezTo>
                <a:cubicBezTo>
                  <a:pt x="3473022" y="315692"/>
                  <a:pt x="3476249" y="331335"/>
                  <a:pt x="3473425" y="344525"/>
                </a:cubicBezTo>
                <a:cubicBezTo>
                  <a:pt x="3472938" y="346792"/>
                  <a:pt x="3472286" y="348904"/>
                  <a:pt x="3471491" y="350788"/>
                </a:cubicBezTo>
                <a:cubicBezTo>
                  <a:pt x="3476473" y="380853"/>
                  <a:pt x="3497528" y="490678"/>
                  <a:pt x="3503314" y="524915"/>
                </a:cubicBezTo>
                <a:cubicBezTo>
                  <a:pt x="3495110" y="528110"/>
                  <a:pt x="3511009" y="544789"/>
                  <a:pt x="3506208" y="556205"/>
                </a:cubicBezTo>
                <a:cubicBezTo>
                  <a:pt x="3501906" y="564424"/>
                  <a:pt x="3505727" y="571402"/>
                  <a:pt x="3506503" y="579730"/>
                </a:cubicBezTo>
                <a:cubicBezTo>
                  <a:pt x="3503352" y="590904"/>
                  <a:pt x="3511763" y="626437"/>
                  <a:pt x="3516997" y="635552"/>
                </a:cubicBezTo>
                <a:cubicBezTo>
                  <a:pt x="3534688" y="657082"/>
                  <a:pt x="3524838" y="708447"/>
                  <a:pt x="3538464" y="726388"/>
                </a:cubicBezTo>
                <a:cubicBezTo>
                  <a:pt x="3540659" y="733032"/>
                  <a:pt x="3541735" y="739585"/>
                  <a:pt x="3542115" y="746049"/>
                </a:cubicBezTo>
                <a:lnTo>
                  <a:pt x="3541598" y="764218"/>
                </a:lnTo>
                <a:lnTo>
                  <a:pt x="3538294" y="769538"/>
                </a:lnTo>
                <a:lnTo>
                  <a:pt x="3539714" y="780556"/>
                </a:lnTo>
                <a:lnTo>
                  <a:pt x="3539328" y="783752"/>
                </a:lnTo>
                <a:cubicBezTo>
                  <a:pt x="3538575" y="789859"/>
                  <a:pt x="3537953" y="795880"/>
                  <a:pt x="3537882" y="801812"/>
                </a:cubicBezTo>
                <a:cubicBezTo>
                  <a:pt x="3555332" y="793164"/>
                  <a:pt x="3540143" y="850853"/>
                  <a:pt x="3553763" y="833773"/>
                </a:cubicBezTo>
                <a:cubicBezTo>
                  <a:pt x="3556400" y="864868"/>
                  <a:pt x="3568671" y="840452"/>
                  <a:pt x="3557696" y="878520"/>
                </a:cubicBezTo>
                <a:cubicBezTo>
                  <a:pt x="3574636" y="926170"/>
                  <a:pt x="3572932" y="1002669"/>
                  <a:pt x="3596902" y="1039468"/>
                </a:cubicBezTo>
                <a:cubicBezTo>
                  <a:pt x="3588227" y="1035176"/>
                  <a:pt x="3582669" y="1055878"/>
                  <a:pt x="3587550" y="1069793"/>
                </a:cubicBezTo>
                <a:cubicBezTo>
                  <a:pt x="3553603" y="1054905"/>
                  <a:pt x="3620138" y="1124159"/>
                  <a:pt x="3598129" y="1137690"/>
                </a:cubicBezTo>
                <a:cubicBezTo>
                  <a:pt x="3619154" y="1137277"/>
                  <a:pt x="3657845" y="1198819"/>
                  <a:pt x="3642072" y="1229443"/>
                </a:cubicBezTo>
                <a:cubicBezTo>
                  <a:pt x="3648492" y="1274612"/>
                  <a:pt x="3667414" y="1305895"/>
                  <a:pt x="3662799" y="1353804"/>
                </a:cubicBezTo>
                <a:cubicBezTo>
                  <a:pt x="3665680" y="1355144"/>
                  <a:pt x="3668149" y="1357448"/>
                  <a:pt x="3670319" y="1360420"/>
                </a:cubicBezTo>
                <a:lnTo>
                  <a:pt x="3675717" y="1370453"/>
                </a:lnTo>
                <a:lnTo>
                  <a:pt x="3675458" y="1372456"/>
                </a:lnTo>
                <a:cubicBezTo>
                  <a:pt x="3675775" y="1380261"/>
                  <a:pt x="3677154" y="1384198"/>
                  <a:pt x="3678998" y="1386422"/>
                </a:cubicBezTo>
                <a:lnTo>
                  <a:pt x="3681613" y="1387932"/>
                </a:lnTo>
                <a:lnTo>
                  <a:pt x="3684619" y="1397028"/>
                </a:lnTo>
                <a:lnTo>
                  <a:pt x="3692094" y="1413643"/>
                </a:lnTo>
                <a:lnTo>
                  <a:pt x="3692036" y="1417975"/>
                </a:lnTo>
                <a:lnTo>
                  <a:pt x="3701043" y="1444940"/>
                </a:lnTo>
                <a:lnTo>
                  <a:pt x="3700474" y="1445893"/>
                </a:lnTo>
                <a:cubicBezTo>
                  <a:pt x="3699407" y="1448641"/>
                  <a:pt x="3699006" y="1451835"/>
                  <a:pt x="3699990" y="1456030"/>
                </a:cubicBezTo>
                <a:cubicBezTo>
                  <a:pt x="3688343" y="1458099"/>
                  <a:pt x="3696713" y="1461887"/>
                  <a:pt x="3700642" y="1474079"/>
                </a:cubicBezTo>
                <a:cubicBezTo>
                  <a:pt x="3683431" y="1480016"/>
                  <a:pt x="3700716" y="1509516"/>
                  <a:pt x="3693587" y="1522890"/>
                </a:cubicBezTo>
                <a:cubicBezTo>
                  <a:pt x="3696861" y="1531716"/>
                  <a:pt x="3700010" y="1541157"/>
                  <a:pt x="3702900" y="1551068"/>
                </a:cubicBezTo>
                <a:lnTo>
                  <a:pt x="3708038" y="1631578"/>
                </a:lnTo>
                <a:lnTo>
                  <a:pt x="3698097" y="1716642"/>
                </a:lnTo>
                <a:cubicBezTo>
                  <a:pt x="3699314" y="1747867"/>
                  <a:pt x="3695412" y="1775147"/>
                  <a:pt x="3700384" y="1801382"/>
                </a:cubicBezTo>
                <a:cubicBezTo>
                  <a:pt x="3696845" y="1812311"/>
                  <a:pt x="3695699" y="1822504"/>
                  <a:pt x="3702257" y="1832013"/>
                </a:cubicBezTo>
                <a:cubicBezTo>
                  <a:pt x="3701651" y="1861238"/>
                  <a:pt x="3693313" y="1868713"/>
                  <a:pt x="3700986" y="1886838"/>
                </a:cubicBezTo>
                <a:cubicBezTo>
                  <a:pt x="3687741" y="1903887"/>
                  <a:pt x="3693148" y="1904594"/>
                  <a:pt x="3697545" y="1912087"/>
                </a:cubicBezTo>
                <a:lnTo>
                  <a:pt x="3697885" y="1913171"/>
                </a:lnTo>
                <a:lnTo>
                  <a:pt x="3695987" y="1915505"/>
                </a:lnTo>
                <a:lnTo>
                  <a:pt x="3695284" y="1920179"/>
                </a:lnTo>
                <a:lnTo>
                  <a:pt x="3696499" y="1932787"/>
                </a:lnTo>
                <a:lnTo>
                  <a:pt x="3697473" y="1937503"/>
                </a:lnTo>
                <a:cubicBezTo>
                  <a:pt x="3697953" y="1940760"/>
                  <a:pt x="3698023" y="1942937"/>
                  <a:pt x="3697799" y="1944457"/>
                </a:cubicBezTo>
                <a:lnTo>
                  <a:pt x="3697642" y="1944638"/>
                </a:lnTo>
                <a:lnTo>
                  <a:pt x="3698268" y="1951136"/>
                </a:lnTo>
                <a:cubicBezTo>
                  <a:pt x="3699704" y="1962083"/>
                  <a:pt x="3701457" y="1972719"/>
                  <a:pt x="3703418" y="1982828"/>
                </a:cubicBezTo>
                <a:cubicBezTo>
                  <a:pt x="3694620" y="1991887"/>
                  <a:pt x="3707345" y="2028973"/>
                  <a:pt x="3689767" y="2025705"/>
                </a:cubicBezTo>
                <a:cubicBezTo>
                  <a:pt x="3691896" y="2039367"/>
                  <a:pt x="3699517" y="2047321"/>
                  <a:pt x="3687894" y="2043252"/>
                </a:cubicBezTo>
                <a:cubicBezTo>
                  <a:pt x="3688268" y="2047766"/>
                  <a:pt x="3687435" y="2050599"/>
                  <a:pt x="3686015" y="2052668"/>
                </a:cubicBezTo>
                <a:lnTo>
                  <a:pt x="3685329" y="2053280"/>
                </a:lnTo>
                <a:lnTo>
                  <a:pt x="3690348" y="2083660"/>
                </a:lnTo>
                <a:lnTo>
                  <a:pt x="3689688" y="2087758"/>
                </a:lnTo>
                <a:lnTo>
                  <a:pt x="3694656" y="2107476"/>
                </a:lnTo>
                <a:lnTo>
                  <a:pt x="3696317" y="2117709"/>
                </a:lnTo>
                <a:lnTo>
                  <a:pt x="3698652" y="2120508"/>
                </a:lnTo>
                <a:cubicBezTo>
                  <a:pt x="3700138" y="2123582"/>
                  <a:pt x="3700933" y="2128051"/>
                  <a:pt x="3700157" y="2135655"/>
                </a:cubicBezTo>
                <a:lnTo>
                  <a:pt x="3699626" y="2137431"/>
                </a:lnTo>
                <a:lnTo>
                  <a:pt x="3703486" y="2149795"/>
                </a:lnTo>
                <a:cubicBezTo>
                  <a:pt x="3705184" y="2153754"/>
                  <a:pt x="3707268" y="2157232"/>
                  <a:pt x="3709885" y="2160002"/>
                </a:cubicBezTo>
                <a:cubicBezTo>
                  <a:pt x="3698737" y="2203287"/>
                  <a:pt x="3712805" y="2242927"/>
                  <a:pt x="3712777" y="2289319"/>
                </a:cubicBezTo>
                <a:cubicBezTo>
                  <a:pt x="3693169" y="2310331"/>
                  <a:pt x="3722276" y="2389074"/>
                  <a:pt x="3742794" y="2399589"/>
                </a:cubicBezTo>
                <a:cubicBezTo>
                  <a:pt x="3725319" y="2400703"/>
                  <a:pt x="3751962" y="2457534"/>
                  <a:pt x="3753311" y="2472464"/>
                </a:cubicBezTo>
                <a:cubicBezTo>
                  <a:pt x="3753760" y="2477441"/>
                  <a:pt x="3751399" y="2477762"/>
                  <a:pt x="3743656" y="2469811"/>
                </a:cubicBezTo>
                <a:cubicBezTo>
                  <a:pt x="3746474" y="2485608"/>
                  <a:pt x="3738186" y="2502460"/>
                  <a:pt x="3730339" y="2493869"/>
                </a:cubicBezTo>
                <a:cubicBezTo>
                  <a:pt x="3748556" y="2541387"/>
                  <a:pt x="3736267" y="2613433"/>
                  <a:pt x="3746134" y="2667651"/>
                </a:cubicBezTo>
                <a:cubicBezTo>
                  <a:pt x="3730160" y="2698252"/>
                  <a:pt x="3745496" y="2681337"/>
                  <a:pt x="3743743" y="2712354"/>
                </a:cubicBezTo>
                <a:cubicBezTo>
                  <a:pt x="3759373" y="2703131"/>
                  <a:pt x="3736572" y="2750256"/>
                  <a:pt x="3754759" y="2751060"/>
                </a:cubicBezTo>
                <a:cubicBezTo>
                  <a:pt x="3753864" y="2756679"/>
                  <a:pt x="3752424" y="2762098"/>
                  <a:pt x="3750841" y="2767527"/>
                </a:cubicBezTo>
                <a:lnTo>
                  <a:pt x="3750021" y="2770377"/>
                </a:lnTo>
                <a:lnTo>
                  <a:pt x="3749874" y="2781617"/>
                </a:lnTo>
                <a:lnTo>
                  <a:pt x="3745916" y="2784975"/>
                </a:lnTo>
                <a:lnTo>
                  <a:pt x="3742888" y="2802030"/>
                </a:lnTo>
                <a:cubicBezTo>
                  <a:pt x="3742360" y="2808388"/>
                  <a:pt x="3742498" y="2815196"/>
                  <a:pt x="3743710" y="2822667"/>
                </a:cubicBezTo>
                <a:cubicBezTo>
                  <a:pt x="3751787" y="2840797"/>
                  <a:pt x="3744398" y="2870002"/>
                  <a:pt x="3746201" y="2896003"/>
                </a:cubicBezTo>
                <a:lnTo>
                  <a:pt x="3749006" y="2907846"/>
                </a:lnTo>
                <a:lnTo>
                  <a:pt x="3747206" y="2947037"/>
                </a:lnTo>
                <a:cubicBezTo>
                  <a:pt x="3747030" y="2958176"/>
                  <a:pt x="3747214" y="2969719"/>
                  <a:pt x="3748070" y="2981841"/>
                </a:cubicBezTo>
                <a:lnTo>
                  <a:pt x="3750937" y="3004278"/>
                </a:lnTo>
                <a:lnTo>
                  <a:pt x="3749761" y="3010254"/>
                </a:lnTo>
                <a:cubicBezTo>
                  <a:pt x="3750425" y="3020530"/>
                  <a:pt x="3756245" y="3033889"/>
                  <a:pt x="3749923" y="3032983"/>
                </a:cubicBezTo>
                <a:lnTo>
                  <a:pt x="3752658" y="3044429"/>
                </a:lnTo>
                <a:lnTo>
                  <a:pt x="3748217" y="3056076"/>
                </a:lnTo>
                <a:cubicBezTo>
                  <a:pt x="3747117" y="3057381"/>
                  <a:pt x="3745928" y="3058381"/>
                  <a:pt x="3744691" y="3059042"/>
                </a:cubicBezTo>
                <a:lnTo>
                  <a:pt x="3747123" y="3075102"/>
                </a:lnTo>
                <a:lnTo>
                  <a:pt x="3744190" y="3088509"/>
                </a:lnTo>
                <a:lnTo>
                  <a:pt x="3747093" y="3099930"/>
                </a:lnTo>
                <a:lnTo>
                  <a:pt x="3746799" y="3104743"/>
                </a:lnTo>
                <a:lnTo>
                  <a:pt x="3745610" y="3116729"/>
                </a:lnTo>
                <a:cubicBezTo>
                  <a:pt x="3744666" y="3122891"/>
                  <a:pt x="3743503" y="3129792"/>
                  <a:pt x="3742676" y="3137453"/>
                </a:cubicBezTo>
                <a:lnTo>
                  <a:pt x="3742441" y="3143884"/>
                </a:lnTo>
                <a:lnTo>
                  <a:pt x="3737104" y="3158122"/>
                </a:lnTo>
                <a:cubicBezTo>
                  <a:pt x="3733050" y="3168490"/>
                  <a:pt x="3730374" y="3176626"/>
                  <a:pt x="3733275" y="3185367"/>
                </a:cubicBezTo>
                <a:cubicBezTo>
                  <a:pt x="3728135" y="3200760"/>
                  <a:pt x="3712176" y="3212117"/>
                  <a:pt x="3717639" y="3233769"/>
                </a:cubicBezTo>
                <a:cubicBezTo>
                  <a:pt x="3709851" y="3227497"/>
                  <a:pt x="3717920" y="3258095"/>
                  <a:pt x="3710433" y="3262123"/>
                </a:cubicBezTo>
                <a:cubicBezTo>
                  <a:pt x="3704342" y="3264110"/>
                  <a:pt x="3705370" y="3273856"/>
                  <a:pt x="3703458" y="3281408"/>
                </a:cubicBezTo>
                <a:cubicBezTo>
                  <a:pt x="3697412" y="3287020"/>
                  <a:pt x="3693483" y="3324746"/>
                  <a:pt x="3695027" y="3337739"/>
                </a:cubicBezTo>
                <a:cubicBezTo>
                  <a:pt x="3703095" y="3374177"/>
                  <a:pt x="3679154" y="3404974"/>
                  <a:pt x="3684951" y="3434139"/>
                </a:cubicBezTo>
                <a:cubicBezTo>
                  <a:pt x="3684732" y="3441861"/>
                  <a:pt x="3683615" y="3448308"/>
                  <a:pt x="3681946" y="3453928"/>
                </a:cubicBezTo>
                <a:lnTo>
                  <a:pt x="3675939" y="3468021"/>
                </a:lnTo>
                <a:cubicBezTo>
                  <a:pt x="3674480" y="3468264"/>
                  <a:pt x="3673022" y="3468506"/>
                  <a:pt x="3671563" y="3468748"/>
                </a:cubicBezTo>
                <a:lnTo>
                  <a:pt x="3669360" y="3479164"/>
                </a:lnTo>
                <a:lnTo>
                  <a:pt x="3668060" y="3481325"/>
                </a:lnTo>
                <a:cubicBezTo>
                  <a:pt x="3665560" y="3485437"/>
                  <a:pt x="3663197" y="3489622"/>
                  <a:pt x="3661315" y="3494328"/>
                </a:cubicBezTo>
                <a:cubicBezTo>
                  <a:pt x="3678446" y="3506175"/>
                  <a:pt x="3648136" y="3536311"/>
                  <a:pt x="3664679" y="3537226"/>
                </a:cubicBezTo>
                <a:cubicBezTo>
                  <a:pt x="3657322" y="3565147"/>
                  <a:pt x="3674997" y="3558694"/>
                  <a:pt x="3654205" y="3577551"/>
                </a:cubicBezTo>
                <a:cubicBezTo>
                  <a:pt x="3653633" y="3634248"/>
                  <a:pt x="3628736" y="3694092"/>
                  <a:pt x="3637325" y="3749618"/>
                </a:cubicBezTo>
                <a:cubicBezTo>
                  <a:pt x="3631446" y="3736800"/>
                  <a:pt x="3620480" y="3747498"/>
                  <a:pt x="3620258" y="3763981"/>
                </a:cubicBezTo>
                <a:cubicBezTo>
                  <a:pt x="3596667" y="3715365"/>
                  <a:pt x="3630603" y="3842969"/>
                  <a:pt x="3608193" y="3830141"/>
                </a:cubicBezTo>
                <a:cubicBezTo>
                  <a:pt x="3625759" y="3852486"/>
                  <a:pt x="3638965" y="3943841"/>
                  <a:pt x="3616479" y="3951521"/>
                </a:cubicBezTo>
                <a:cubicBezTo>
                  <a:pt x="3607940" y="3994867"/>
                  <a:pt x="3614033" y="4040502"/>
                  <a:pt x="3595498" y="4074157"/>
                </a:cubicBezTo>
                <a:cubicBezTo>
                  <a:pt x="3597477" y="4078342"/>
                  <a:pt x="3598819" y="4082864"/>
                  <a:pt x="3599706" y="4087599"/>
                </a:cubicBezTo>
                <a:lnTo>
                  <a:pt x="3601103" y="4101515"/>
                </a:lnTo>
                <a:lnTo>
                  <a:pt x="3600274" y="4102849"/>
                </a:lnTo>
                <a:cubicBezTo>
                  <a:pt x="3598143" y="4109482"/>
                  <a:pt x="3598077" y="4114144"/>
                  <a:pt x="3598925" y="4117926"/>
                </a:cubicBezTo>
                <a:lnTo>
                  <a:pt x="3600630" y="4121966"/>
                </a:lnTo>
                <a:lnTo>
                  <a:pt x="3600331" y="4132543"/>
                </a:lnTo>
                <a:lnTo>
                  <a:pt x="3601432" y="4154003"/>
                </a:lnTo>
                <a:lnTo>
                  <a:pt x="3600054" y="4157433"/>
                </a:lnTo>
                <a:lnTo>
                  <a:pt x="3599248" y="4188888"/>
                </a:lnTo>
                <a:cubicBezTo>
                  <a:pt x="3598993" y="4188940"/>
                  <a:pt x="3598738" y="4188992"/>
                  <a:pt x="3598484" y="4189044"/>
                </a:cubicBezTo>
                <a:cubicBezTo>
                  <a:pt x="3596754" y="4190111"/>
                  <a:pt x="3595443" y="4192250"/>
                  <a:pt x="3594971" y="4196698"/>
                </a:cubicBezTo>
                <a:cubicBezTo>
                  <a:pt x="3584674" y="4185805"/>
                  <a:pt x="3590455" y="4197885"/>
                  <a:pt x="3589971" y="4211958"/>
                </a:cubicBezTo>
                <a:cubicBezTo>
                  <a:pt x="3573870" y="4198179"/>
                  <a:pt x="3579156" y="4240607"/>
                  <a:pt x="3569135" y="4243705"/>
                </a:cubicBezTo>
                <a:cubicBezTo>
                  <a:pt x="3569142" y="4254351"/>
                  <a:pt x="3568856" y="4265362"/>
                  <a:pt x="3568210" y="4276468"/>
                </a:cubicBezTo>
                <a:lnTo>
                  <a:pt x="3567613" y="4282925"/>
                </a:lnTo>
                <a:cubicBezTo>
                  <a:pt x="3567553" y="4282949"/>
                  <a:pt x="3567492" y="4282974"/>
                  <a:pt x="3567432" y="4282999"/>
                </a:cubicBezTo>
                <a:cubicBezTo>
                  <a:pt x="3566940" y="4284280"/>
                  <a:pt x="3566607" y="4286359"/>
                  <a:pt x="3566464" y="4289697"/>
                </a:cubicBezTo>
                <a:lnTo>
                  <a:pt x="3566526" y="4294698"/>
                </a:lnTo>
                <a:lnTo>
                  <a:pt x="3565367" y="4307225"/>
                </a:lnTo>
                <a:lnTo>
                  <a:pt x="3563841" y="4311164"/>
                </a:lnTo>
                <a:lnTo>
                  <a:pt x="3561610" y="4312189"/>
                </a:lnTo>
                <a:lnTo>
                  <a:pt x="3561734" y="4313408"/>
                </a:lnTo>
                <a:cubicBezTo>
                  <a:pt x="3564537" y="4323096"/>
                  <a:pt x="3569544" y="4327053"/>
                  <a:pt x="3553832" y="4334910"/>
                </a:cubicBezTo>
                <a:cubicBezTo>
                  <a:pt x="3557797" y="4356533"/>
                  <a:pt x="3548502" y="4358433"/>
                  <a:pt x="3542564" y="4385380"/>
                </a:cubicBezTo>
                <a:cubicBezTo>
                  <a:pt x="3547050" y="4398267"/>
                  <a:pt x="3544091" y="4407098"/>
                  <a:pt x="3538724" y="4415150"/>
                </a:cubicBezTo>
                <a:cubicBezTo>
                  <a:pt x="3538633" y="4442707"/>
                  <a:pt x="3529920" y="4465824"/>
                  <a:pt x="3525348" y="4495753"/>
                </a:cubicBezTo>
                <a:cubicBezTo>
                  <a:pt x="3529387" y="4530212"/>
                  <a:pt x="3514579" y="4543935"/>
                  <a:pt x="3509749" y="4575934"/>
                </a:cubicBezTo>
                <a:cubicBezTo>
                  <a:pt x="3519579" y="4606914"/>
                  <a:pt x="3496418" y="4596497"/>
                  <a:pt x="3489779" y="4611927"/>
                </a:cubicBezTo>
                <a:lnTo>
                  <a:pt x="3488856" y="4616508"/>
                </a:lnTo>
                <a:lnTo>
                  <a:pt x="3489486" y="4629163"/>
                </a:lnTo>
                <a:lnTo>
                  <a:pt x="3490242" y="4633947"/>
                </a:lnTo>
                <a:cubicBezTo>
                  <a:pt x="3490570" y="4637233"/>
                  <a:pt x="3490539" y="4639406"/>
                  <a:pt x="3490244" y="4640894"/>
                </a:cubicBezTo>
                <a:lnTo>
                  <a:pt x="3490078" y="4641059"/>
                </a:lnTo>
                <a:lnTo>
                  <a:pt x="3490403" y="4647582"/>
                </a:lnTo>
                <a:cubicBezTo>
                  <a:pt x="3491330" y="4658608"/>
                  <a:pt x="3492590" y="4669354"/>
                  <a:pt x="3494082" y="4679601"/>
                </a:cubicBezTo>
                <a:cubicBezTo>
                  <a:pt x="3484854" y="4687754"/>
                  <a:pt x="3495864" y="4725869"/>
                  <a:pt x="3478421" y="4720918"/>
                </a:cubicBezTo>
                <a:cubicBezTo>
                  <a:pt x="3479918" y="4734712"/>
                  <a:pt x="3487176" y="4743359"/>
                  <a:pt x="3475730" y="4738188"/>
                </a:cubicBezTo>
                <a:cubicBezTo>
                  <a:pt x="3475894" y="4742712"/>
                  <a:pt x="3474928" y="4745450"/>
                  <a:pt x="3473409" y="4747368"/>
                </a:cubicBezTo>
                <a:lnTo>
                  <a:pt x="3472696" y="4747913"/>
                </a:lnTo>
                <a:lnTo>
                  <a:pt x="3476304" y="4778609"/>
                </a:lnTo>
                <a:lnTo>
                  <a:pt x="3475454" y="4782623"/>
                </a:lnTo>
                <a:lnTo>
                  <a:pt x="3479507" y="4802712"/>
                </a:lnTo>
                <a:lnTo>
                  <a:pt x="3480695" y="4813049"/>
                </a:lnTo>
                <a:lnTo>
                  <a:pt x="3482902" y="4816057"/>
                </a:lnTo>
                <a:cubicBezTo>
                  <a:pt x="3484247" y="4819259"/>
                  <a:pt x="3484834" y="4823783"/>
                  <a:pt x="3483703" y="4831270"/>
                </a:cubicBezTo>
                <a:lnTo>
                  <a:pt x="3483090" y="4832984"/>
                </a:lnTo>
                <a:lnTo>
                  <a:pt x="3486378" y="4845654"/>
                </a:lnTo>
                <a:cubicBezTo>
                  <a:pt x="3487893" y="4849755"/>
                  <a:pt x="3489817" y="4853416"/>
                  <a:pt x="3492309" y="4856425"/>
                </a:cubicBezTo>
                <a:cubicBezTo>
                  <a:pt x="3479133" y="4898390"/>
                  <a:pt x="3491371" y="4939174"/>
                  <a:pt x="3489182" y="4985308"/>
                </a:cubicBezTo>
                <a:cubicBezTo>
                  <a:pt x="3492413" y="5037202"/>
                  <a:pt x="3496839" y="5073159"/>
                  <a:pt x="3498182" y="5107346"/>
                </a:cubicBezTo>
                <a:cubicBezTo>
                  <a:pt x="3500266" y="5123329"/>
                  <a:pt x="3506680" y="5240376"/>
                  <a:pt x="3499225" y="5231073"/>
                </a:cubicBezTo>
                <a:cubicBezTo>
                  <a:pt x="3515247" y="5280090"/>
                  <a:pt x="3497607" y="5309911"/>
                  <a:pt x="3504960" y="5364785"/>
                </a:cubicBezTo>
                <a:cubicBezTo>
                  <a:pt x="3487546" y="5393671"/>
                  <a:pt x="3503686" y="5378336"/>
                  <a:pt x="3500486" y="5409009"/>
                </a:cubicBezTo>
                <a:cubicBezTo>
                  <a:pt x="3516561" y="5401350"/>
                  <a:pt x="3491544" y="5446009"/>
                  <a:pt x="3509710" y="5448570"/>
                </a:cubicBezTo>
                <a:cubicBezTo>
                  <a:pt x="3508555" y="5454072"/>
                  <a:pt x="3506859" y="5459319"/>
                  <a:pt x="3505022" y="5464568"/>
                </a:cubicBezTo>
                <a:lnTo>
                  <a:pt x="3504070" y="5467320"/>
                </a:lnTo>
                <a:lnTo>
                  <a:pt x="3503399" y="5478483"/>
                </a:lnTo>
                <a:lnTo>
                  <a:pt x="3499281" y="5481443"/>
                </a:lnTo>
                <a:lnTo>
                  <a:pt x="3499047" y="5616712"/>
                </a:lnTo>
                <a:cubicBezTo>
                  <a:pt x="3502347" y="5628424"/>
                  <a:pt x="3503819" y="5666768"/>
                  <a:pt x="3498775" y="5675291"/>
                </a:cubicBezTo>
                <a:cubicBezTo>
                  <a:pt x="3497984" y="5683547"/>
                  <a:pt x="3500335" y="5692400"/>
                  <a:pt x="3494739" y="5697458"/>
                </a:cubicBezTo>
                <a:cubicBezTo>
                  <a:pt x="3492180" y="5715432"/>
                  <a:pt x="3486290" y="5756597"/>
                  <a:pt x="3483423" y="5783137"/>
                </a:cubicBezTo>
                <a:cubicBezTo>
                  <a:pt x="3491452" y="5796973"/>
                  <a:pt x="3477643" y="5819988"/>
                  <a:pt x="3477532" y="5856699"/>
                </a:cubicBezTo>
                <a:cubicBezTo>
                  <a:pt x="3486776" y="5871818"/>
                  <a:pt x="3477340" y="5881447"/>
                  <a:pt x="3490032" y="5910638"/>
                </a:cubicBezTo>
                <a:cubicBezTo>
                  <a:pt x="3488930" y="5911913"/>
                  <a:pt x="3487924" y="5913488"/>
                  <a:pt x="3487046" y="5915313"/>
                </a:cubicBezTo>
                <a:cubicBezTo>
                  <a:pt x="3481941" y="5925917"/>
                  <a:pt x="3482137" y="5942505"/>
                  <a:pt x="3487484" y="5952365"/>
                </a:cubicBezTo>
                <a:cubicBezTo>
                  <a:pt x="3504666" y="5999029"/>
                  <a:pt x="3505019" y="6042078"/>
                  <a:pt x="3509266" y="6082373"/>
                </a:cubicBezTo>
                <a:cubicBezTo>
                  <a:pt x="3512265" y="6128005"/>
                  <a:pt x="3492950" y="6098121"/>
                  <a:pt x="3509564" y="6154771"/>
                </a:cubicBezTo>
                <a:cubicBezTo>
                  <a:pt x="3503223" y="6161045"/>
                  <a:pt x="3503062" y="6168289"/>
                  <a:pt x="3506404" y="6180433"/>
                </a:cubicBezTo>
                <a:cubicBezTo>
                  <a:pt x="3507378" y="6202614"/>
                  <a:pt x="3491084" y="6201180"/>
                  <a:pt x="3501312" y="6223427"/>
                </a:cubicBezTo>
                <a:cubicBezTo>
                  <a:pt x="3492497" y="6219559"/>
                  <a:pt x="3498753" y="6265580"/>
                  <a:pt x="3489469" y="6255476"/>
                </a:cubicBezTo>
                <a:cubicBezTo>
                  <a:pt x="3481791" y="6270065"/>
                  <a:pt x="3495037" y="6276996"/>
                  <a:pt x="3488398" y="6291462"/>
                </a:cubicBezTo>
                <a:cubicBezTo>
                  <a:pt x="3487099" y="6307679"/>
                  <a:pt x="3497555" y="6282019"/>
                  <a:pt x="3498547" y="6299935"/>
                </a:cubicBezTo>
                <a:cubicBezTo>
                  <a:pt x="3498173" y="6321676"/>
                  <a:pt x="3514193" y="6321381"/>
                  <a:pt x="3494028" y="6338390"/>
                </a:cubicBezTo>
                <a:lnTo>
                  <a:pt x="3486030" y="6396716"/>
                </a:lnTo>
                <a:cubicBezTo>
                  <a:pt x="3491309" y="6409668"/>
                  <a:pt x="3488928" y="6420134"/>
                  <a:pt x="3484103" y="6430386"/>
                </a:cubicBezTo>
                <a:cubicBezTo>
                  <a:pt x="3485763" y="6460632"/>
                  <a:pt x="3478568" y="6488285"/>
                  <a:pt x="3475922" y="6522318"/>
                </a:cubicBezTo>
                <a:cubicBezTo>
                  <a:pt x="3482128" y="6559051"/>
                  <a:pt x="3468277" y="6578006"/>
                  <a:pt x="3465506" y="6614374"/>
                </a:cubicBezTo>
                <a:cubicBezTo>
                  <a:pt x="3478925" y="6650248"/>
                  <a:pt x="3446064" y="6638174"/>
                  <a:pt x="3446789" y="6668768"/>
                </a:cubicBezTo>
                <a:cubicBezTo>
                  <a:pt x="3458869" y="6718505"/>
                  <a:pt x="3435878" y="6667592"/>
                  <a:pt x="3439582" y="6744454"/>
                </a:cubicBezTo>
                <a:cubicBezTo>
                  <a:pt x="3441631" y="6748797"/>
                  <a:pt x="3439393" y="6758101"/>
                  <a:pt x="3436538" y="6757102"/>
                </a:cubicBezTo>
                <a:cubicBezTo>
                  <a:pt x="3437461" y="6773941"/>
                  <a:pt x="3420846" y="6822488"/>
                  <a:pt x="3424061" y="6846522"/>
                </a:cubicBezTo>
                <a:lnTo>
                  <a:pt x="3423032" y="6858000"/>
                </a:lnTo>
                <a:lnTo>
                  <a:pt x="0" y="6858000"/>
                </a:lnTo>
                <a:close/>
              </a:path>
            </a:pathLst>
          </a:custGeom>
        </p:spPr>
      </p:pic>
      <p:sp>
        <p:nvSpPr>
          <p:cNvPr id="5" name="TextBox 4">
            <a:extLst>
              <a:ext uri="{FF2B5EF4-FFF2-40B4-BE49-F238E27FC236}">
                <a16:creationId xmlns:a16="http://schemas.microsoft.com/office/drawing/2014/main" id="{FB6AC7E7-126D-B9FE-6197-691CB1947248}"/>
              </a:ext>
            </a:extLst>
          </p:cNvPr>
          <p:cNvSpPr txBox="1"/>
          <p:nvPr/>
        </p:nvSpPr>
        <p:spPr>
          <a:xfrm>
            <a:off x="4572001" y="2201958"/>
            <a:ext cx="6781800" cy="3900730"/>
          </a:xfrm>
          <a:prstGeom prst="rect">
            <a:avLst/>
          </a:prstGeom>
        </p:spPr>
        <p:txBody>
          <a:bodyPr vert="horz" lIns="91440" tIns="45720" rIns="91440" bIns="45720" rtlCol="0" anchor="t">
            <a:normAutofit/>
          </a:bodyPr>
          <a:lstStyle/>
          <a:p>
            <a:pPr>
              <a:lnSpc>
                <a:spcPct val="90000"/>
              </a:lnSpc>
              <a:spcAft>
                <a:spcPts val="600"/>
              </a:spcAft>
            </a:pPr>
            <a:r>
              <a:rPr lang="en-US" sz="3200" dirty="0"/>
              <a:t>Scalability can be achieved with 2 main strategies:</a:t>
            </a:r>
          </a:p>
          <a:p>
            <a:pPr indent="-228600">
              <a:lnSpc>
                <a:spcPct val="90000"/>
              </a:lnSpc>
              <a:spcAft>
                <a:spcPts val="600"/>
              </a:spcAft>
              <a:buFont typeface="Arial" panose="020B0604020202020204" pitchFamily="34" charset="0"/>
              <a:buChar char="•"/>
            </a:pPr>
            <a:endParaRPr lang="en-US" sz="3200" dirty="0"/>
          </a:p>
          <a:p>
            <a:pPr marL="571500" indent="-457200">
              <a:lnSpc>
                <a:spcPct val="90000"/>
              </a:lnSpc>
              <a:spcAft>
                <a:spcPts val="600"/>
              </a:spcAft>
              <a:buFont typeface="+mj-lt"/>
              <a:buAutoNum type="arabicPeriod"/>
            </a:pPr>
            <a:r>
              <a:rPr lang="en-US" sz="3200" dirty="0"/>
              <a:t>Modular approach</a:t>
            </a:r>
          </a:p>
          <a:p>
            <a:pPr marL="571500" indent="-457200">
              <a:lnSpc>
                <a:spcPct val="90000"/>
              </a:lnSpc>
              <a:spcAft>
                <a:spcPts val="600"/>
              </a:spcAft>
              <a:buFont typeface="+mj-lt"/>
              <a:buAutoNum type="arabicPeriod"/>
            </a:pPr>
            <a:endParaRPr lang="en-US" sz="3200" dirty="0"/>
          </a:p>
          <a:p>
            <a:pPr marL="571500" indent="-457200">
              <a:lnSpc>
                <a:spcPct val="90000"/>
              </a:lnSpc>
              <a:spcAft>
                <a:spcPts val="600"/>
              </a:spcAft>
              <a:buFont typeface="+mj-lt"/>
              <a:buAutoNum type="arabicPeriod"/>
            </a:pPr>
            <a:r>
              <a:rPr lang="en-US" sz="3200" dirty="0"/>
              <a:t>Building Templates &amp; Presets</a:t>
            </a:r>
          </a:p>
        </p:txBody>
      </p:sp>
      <p:sp>
        <p:nvSpPr>
          <p:cNvPr id="4" name="Footer Placeholder 3">
            <a:extLst>
              <a:ext uri="{FF2B5EF4-FFF2-40B4-BE49-F238E27FC236}">
                <a16:creationId xmlns:a16="http://schemas.microsoft.com/office/drawing/2014/main" id="{CB3AEA75-ACC9-1AAD-12B6-B68B6CDA0AFD}"/>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defRPr/>
            </a:pPr>
            <a:r>
              <a:rPr lang="en-US" sz="1000" kern="1200">
                <a:solidFill>
                  <a:prstClr val="black">
                    <a:tint val="75000"/>
                  </a:prstClr>
                </a:solidFill>
                <a:latin typeface="Calibri" panose="020F0502020204030204"/>
                <a:ea typeface="+mn-ea"/>
                <a:cs typeface="+mn-cs"/>
              </a:rPr>
              <a:t>IGDC 2023 | Prashant Mishra (Soundly)</a:t>
            </a:r>
          </a:p>
        </p:txBody>
      </p:sp>
    </p:spTree>
    <p:extLst>
      <p:ext uri="{BB962C8B-B14F-4D97-AF65-F5344CB8AC3E}">
        <p14:creationId xmlns:p14="http://schemas.microsoft.com/office/powerpoint/2010/main" val="41664949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3CE82FC2-F860-45B2-A3D6-C0687566A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58000"/>
          </a:xfrm>
          <a:prstGeom prst="rect">
            <a:avLst/>
          </a:prstGeom>
          <a:ln>
            <a:noFill/>
          </a:ln>
          <a:effectLst>
            <a:outerShdw blurRad="279400" dist="88900" sx="98000" sy="98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A23472F2-7233-DA19-F1F4-3A3567D88D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042"/>
            <a:ext cx="6096000" cy="1696413"/>
          </a:xfrm>
          <a:prstGeom prst="rect">
            <a:avLst/>
          </a:prstGeom>
          <a:ln>
            <a:noFill/>
          </a:ln>
          <a:effectLst>
            <a:outerShdw blurRad="304800" dist="139700" dir="5460000" sx="90000" sy="90000" algn="t" rotWithShape="0">
              <a:srgbClr val="000000">
                <a:alpha val="1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Puzzle pieces">
            <a:extLst>
              <a:ext uri="{FF2B5EF4-FFF2-40B4-BE49-F238E27FC236}">
                <a16:creationId xmlns:a16="http://schemas.microsoft.com/office/drawing/2014/main" id="{1EFC08D7-81BA-DB76-B308-CCAA0F1DECAF}"/>
              </a:ext>
            </a:extLst>
          </p:cNvPr>
          <p:cNvPicPr>
            <a:picLocks noChangeAspect="1"/>
          </p:cNvPicPr>
          <p:nvPr/>
        </p:nvPicPr>
        <p:blipFill rotWithShape="1">
          <a:blip r:embed="rId2"/>
          <a:srcRect l="24253" r="16636"/>
          <a:stretch/>
        </p:blipFill>
        <p:spPr>
          <a:xfrm>
            <a:off x="6096001" y="10"/>
            <a:ext cx="6095999" cy="6857992"/>
          </a:xfrm>
          <a:prstGeom prst="rect">
            <a:avLst/>
          </a:prstGeom>
        </p:spPr>
      </p:pic>
      <p:sp>
        <p:nvSpPr>
          <p:cNvPr id="4" name="Footer Placeholder 3">
            <a:extLst>
              <a:ext uri="{FF2B5EF4-FFF2-40B4-BE49-F238E27FC236}">
                <a16:creationId xmlns:a16="http://schemas.microsoft.com/office/drawing/2014/main" id="{12188720-AD3F-A93D-39A9-2E80127D620C}"/>
              </a:ext>
            </a:extLst>
          </p:cNvPr>
          <p:cNvSpPr>
            <a:spLocks noGrp="1"/>
          </p:cNvSpPr>
          <p:nvPr>
            <p:ph type="ftr" sz="quarter" idx="11"/>
          </p:nvPr>
        </p:nvSpPr>
        <p:spPr>
          <a:xfrm>
            <a:off x="6409553" y="6356350"/>
            <a:ext cx="3532937" cy="365125"/>
          </a:xfrm>
        </p:spPr>
        <p:txBody>
          <a:bodyPr vert="horz" lIns="91440" tIns="45720" rIns="91440" bIns="45720" rtlCol="0" anchor="ctr">
            <a:normAutofit/>
          </a:bodyPr>
          <a:lstStyle/>
          <a:p>
            <a:pPr algn="l">
              <a:spcAft>
                <a:spcPts val="600"/>
              </a:spcAft>
              <a:defRPr/>
            </a:pPr>
            <a:r>
              <a:rPr lang="en-US" kern="1200">
                <a:solidFill>
                  <a:srgbClr val="FFFFFF"/>
                </a:solidFill>
                <a:latin typeface="Calibri" panose="020F0502020204030204"/>
                <a:ea typeface="+mn-ea"/>
                <a:cs typeface="+mn-cs"/>
              </a:rPr>
              <a:t>IGDC 2023 | Prashant Mishra (Soundly)</a:t>
            </a:r>
          </a:p>
        </p:txBody>
      </p:sp>
      <p:sp>
        <p:nvSpPr>
          <p:cNvPr id="2" name="Title 1">
            <a:extLst>
              <a:ext uri="{FF2B5EF4-FFF2-40B4-BE49-F238E27FC236}">
                <a16:creationId xmlns:a16="http://schemas.microsoft.com/office/drawing/2014/main" id="{7F991AC5-B1F2-777A-A027-936E6F154064}"/>
              </a:ext>
            </a:extLst>
          </p:cNvPr>
          <p:cNvSpPr>
            <a:spLocks noGrp="1"/>
          </p:cNvSpPr>
          <p:nvPr>
            <p:ph type="title"/>
          </p:nvPr>
        </p:nvSpPr>
        <p:spPr>
          <a:xfrm>
            <a:off x="708887" y="731948"/>
            <a:ext cx="4678226" cy="739077"/>
          </a:xfrm>
        </p:spPr>
        <p:txBody>
          <a:bodyPr vert="horz" lIns="91440" tIns="45720" rIns="91440" bIns="45720" rtlCol="0" anchor="b">
            <a:normAutofit/>
          </a:bodyPr>
          <a:lstStyle/>
          <a:p>
            <a:r>
              <a:rPr lang="en-US" b="1" dirty="0"/>
              <a:t>Modular Approach</a:t>
            </a:r>
          </a:p>
        </p:txBody>
      </p:sp>
      <p:sp>
        <p:nvSpPr>
          <p:cNvPr id="7" name="TextBox 6">
            <a:extLst>
              <a:ext uri="{FF2B5EF4-FFF2-40B4-BE49-F238E27FC236}">
                <a16:creationId xmlns:a16="http://schemas.microsoft.com/office/drawing/2014/main" id="{65369537-B21C-7DFE-3F42-B1C5F5517813}"/>
              </a:ext>
            </a:extLst>
          </p:cNvPr>
          <p:cNvSpPr txBox="1"/>
          <p:nvPr/>
        </p:nvSpPr>
        <p:spPr>
          <a:xfrm>
            <a:off x="708887" y="2231756"/>
            <a:ext cx="4390055" cy="3539430"/>
          </a:xfrm>
          <a:prstGeom prst="rect">
            <a:avLst/>
          </a:prstGeom>
          <a:noFill/>
        </p:spPr>
        <p:txBody>
          <a:bodyPr wrap="square" rtlCol="0">
            <a:spAutoFit/>
          </a:bodyPr>
          <a:lstStyle/>
          <a:p>
            <a:r>
              <a:rPr lang="en-US" sz="2800" dirty="0"/>
              <a:t>Write reusable code</a:t>
            </a:r>
          </a:p>
          <a:p>
            <a:endParaRPr lang="en-US" sz="2800" dirty="0"/>
          </a:p>
          <a:p>
            <a:r>
              <a:rPr lang="en-US" sz="2800" dirty="0"/>
              <a:t>Explore effects bus</a:t>
            </a:r>
          </a:p>
          <a:p>
            <a:endParaRPr lang="en-US" sz="2800" dirty="0"/>
          </a:p>
          <a:p>
            <a:r>
              <a:rPr lang="en-US" sz="2800" dirty="0"/>
              <a:t>Use Audio Manager approach for repetitive elements such as music &amp; ambiences</a:t>
            </a:r>
          </a:p>
        </p:txBody>
      </p:sp>
    </p:spTree>
    <p:extLst>
      <p:ext uri="{BB962C8B-B14F-4D97-AF65-F5344CB8AC3E}">
        <p14:creationId xmlns:p14="http://schemas.microsoft.com/office/powerpoint/2010/main" val="42324803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bstract background of 3D colourful bars">
            <a:extLst>
              <a:ext uri="{FF2B5EF4-FFF2-40B4-BE49-F238E27FC236}">
                <a16:creationId xmlns:a16="http://schemas.microsoft.com/office/drawing/2014/main" id="{ED512E7B-5C6B-D903-3500-18611C9AA11E}"/>
              </a:ext>
            </a:extLst>
          </p:cNvPr>
          <p:cNvPicPr>
            <a:picLocks noChangeAspect="1"/>
          </p:cNvPicPr>
          <p:nvPr/>
        </p:nvPicPr>
        <p:blipFill rotWithShape="1">
          <a:blip r:embed="rId2"/>
          <a:srcRect t="9091" r="23298"/>
          <a:stretch/>
        </p:blipFill>
        <p:spPr>
          <a:xfrm>
            <a:off x="3523488" y="10"/>
            <a:ext cx="8668512" cy="6857990"/>
          </a:xfrm>
          <a:prstGeom prst="rect">
            <a:avLst/>
          </a:prstGeom>
        </p:spPr>
      </p:pic>
      <p:sp>
        <p:nvSpPr>
          <p:cNvPr id="25" name="Rectangle 24">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0C5967E-E806-3CBD-27DD-CD7B3688AE78}"/>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dirty="0"/>
              <a:t>Templates &amp; Presets</a:t>
            </a:r>
            <a:endParaRPr lang="en-US" sz="4800"/>
          </a:p>
        </p:txBody>
      </p:sp>
      <p:sp>
        <p:nvSpPr>
          <p:cNvPr id="27" name="Rectangle 26">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9" name="Rectangle 28">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838A4AF4-E59A-AD9B-A841-3B7F8B184828}"/>
              </a:ext>
            </a:extLst>
          </p:cNvPr>
          <p:cNvSpPr>
            <a:spLocks noGrp="1"/>
          </p:cNvSpPr>
          <p:nvPr>
            <p:ph type="ftr" sz="quarter" idx="11"/>
          </p:nvPr>
        </p:nvSpPr>
        <p:spPr>
          <a:xfrm>
            <a:off x="1692321" y="6356350"/>
            <a:ext cx="2809017" cy="365125"/>
          </a:xfrm>
        </p:spPr>
        <p:txBody>
          <a:bodyPr vert="horz" lIns="91440" tIns="45720" rIns="91440" bIns="45720" rtlCol="0" anchor="ctr">
            <a:normAutofit/>
          </a:bodyPr>
          <a:lstStyle/>
          <a:p>
            <a:pPr algn="r">
              <a:spcAft>
                <a:spcPts val="600"/>
              </a:spcAft>
              <a:defRPr/>
            </a:pPr>
            <a:r>
              <a:rPr lang="en-US" kern="1200">
                <a:solidFill>
                  <a:schemeClr val="tx1">
                    <a:lumMod val="50000"/>
                    <a:lumOff val="50000"/>
                  </a:schemeClr>
                </a:solidFill>
                <a:latin typeface="Calibri" panose="020F0502020204030204"/>
                <a:ea typeface="+mn-ea"/>
                <a:cs typeface="+mn-cs"/>
              </a:rPr>
              <a:t>IGDC 2023 | Prashant Mishra (Soundly)</a:t>
            </a:r>
          </a:p>
        </p:txBody>
      </p:sp>
    </p:spTree>
    <p:extLst>
      <p:ext uri="{BB962C8B-B14F-4D97-AF65-F5344CB8AC3E}">
        <p14:creationId xmlns:p14="http://schemas.microsoft.com/office/powerpoint/2010/main" val="16457258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E51E6AD-1633-E144-398F-AF50A5D28CE5}"/>
              </a:ext>
            </a:extLst>
          </p:cNvPr>
          <p:cNvSpPr>
            <a:spLocks noGrp="1"/>
          </p:cNvSpPr>
          <p:nvPr>
            <p:ph type="title"/>
          </p:nvPr>
        </p:nvSpPr>
        <p:spPr>
          <a:xfrm>
            <a:off x="761800" y="762001"/>
            <a:ext cx="5334197" cy="1708242"/>
          </a:xfrm>
        </p:spPr>
        <p:txBody>
          <a:bodyPr anchor="ctr">
            <a:normAutofit/>
          </a:bodyPr>
          <a:lstStyle/>
          <a:p>
            <a:r>
              <a:rPr lang="en-US" sz="4000"/>
              <a:t>Templates &amp; Presets on Creative Audio</a:t>
            </a:r>
          </a:p>
        </p:txBody>
      </p:sp>
      <p:sp>
        <p:nvSpPr>
          <p:cNvPr id="3" name="Content Placeholder 2">
            <a:extLst>
              <a:ext uri="{FF2B5EF4-FFF2-40B4-BE49-F238E27FC236}">
                <a16:creationId xmlns:a16="http://schemas.microsoft.com/office/drawing/2014/main" id="{03C48321-79A5-AC90-BB87-4C25E870A04A}"/>
              </a:ext>
            </a:extLst>
          </p:cNvPr>
          <p:cNvSpPr>
            <a:spLocks noGrp="1"/>
          </p:cNvSpPr>
          <p:nvPr>
            <p:ph idx="1"/>
          </p:nvPr>
        </p:nvSpPr>
        <p:spPr>
          <a:xfrm>
            <a:off x="761800" y="2470244"/>
            <a:ext cx="5334197" cy="3769835"/>
          </a:xfrm>
        </p:spPr>
        <p:txBody>
          <a:bodyPr anchor="ctr">
            <a:normAutofit/>
          </a:bodyPr>
          <a:lstStyle/>
          <a:p>
            <a:pPr marL="0" indent="0">
              <a:buNone/>
            </a:pPr>
            <a:r>
              <a:rPr lang="en-US" sz="2400" dirty="0"/>
              <a:t>This is a basic approach to be explored in collaboration with audio teams &amp; developers to create reusable inventory.</a:t>
            </a:r>
          </a:p>
          <a:p>
            <a:pPr marL="0" indent="0">
              <a:buNone/>
            </a:pPr>
            <a:endParaRPr lang="en-US" sz="2400" dirty="0"/>
          </a:p>
          <a:p>
            <a:pPr marL="0" indent="0">
              <a:buNone/>
            </a:pPr>
            <a:r>
              <a:rPr lang="en-US" sz="2400" dirty="0"/>
              <a:t>Templates &amp; Presets are the </a:t>
            </a:r>
            <a:r>
              <a:rPr lang="en-US" sz="2400" b="1" dirty="0"/>
              <a:t>starting point</a:t>
            </a:r>
            <a:r>
              <a:rPr lang="en-US" sz="2400" dirty="0"/>
              <a:t> and aim to provide a </a:t>
            </a:r>
            <a:r>
              <a:rPr lang="en-US" sz="2400" b="1" dirty="0"/>
              <a:t>head start</a:t>
            </a:r>
            <a:r>
              <a:rPr lang="en-US" sz="2400" dirty="0"/>
              <a:t> in the audio implementation process.</a:t>
            </a:r>
          </a:p>
        </p:txBody>
      </p:sp>
      <p:sp>
        <p:nvSpPr>
          <p:cNvPr id="4" name="Footer Placeholder 3">
            <a:extLst>
              <a:ext uri="{FF2B5EF4-FFF2-40B4-BE49-F238E27FC236}">
                <a16:creationId xmlns:a16="http://schemas.microsoft.com/office/drawing/2014/main" id="{2988CE3E-7C2D-23EC-0173-B4B59C9EF18F}"/>
              </a:ext>
            </a:extLst>
          </p:cNvPr>
          <p:cNvSpPr>
            <a:spLocks noGrp="1"/>
          </p:cNvSpPr>
          <p:nvPr>
            <p:ph type="ftr" sz="quarter" idx="11"/>
          </p:nvPr>
        </p:nvSpPr>
        <p:spPr>
          <a:xfrm>
            <a:off x="3131672" y="6356350"/>
            <a:ext cx="3293034" cy="365125"/>
          </a:xfrm>
        </p:spPr>
        <p:txBody>
          <a:bodyPr>
            <a:normAutofit/>
          </a:bodyPr>
          <a:lstStyle/>
          <a:p>
            <a:pPr algn="r">
              <a:spcAft>
                <a:spcPts val="600"/>
              </a:spcAft>
            </a:pPr>
            <a:r>
              <a:rPr lang="en-US">
                <a:solidFill>
                  <a:schemeClr val="tx1"/>
                </a:solidFill>
              </a:rPr>
              <a:t>IGDC 2023 | Prashant Mishra (Soundly)</a:t>
            </a:r>
          </a:p>
        </p:txBody>
      </p:sp>
      <p:pic>
        <p:nvPicPr>
          <p:cNvPr id="17" name="Picture 16" descr="Light bulb on yellow background with sketched light beams and cord">
            <a:extLst>
              <a:ext uri="{FF2B5EF4-FFF2-40B4-BE49-F238E27FC236}">
                <a16:creationId xmlns:a16="http://schemas.microsoft.com/office/drawing/2014/main" id="{C0106146-01B5-A52F-AB2D-11534934D5E9}"/>
              </a:ext>
            </a:extLst>
          </p:cNvPr>
          <p:cNvPicPr>
            <a:picLocks noChangeAspect="1"/>
          </p:cNvPicPr>
          <p:nvPr/>
        </p:nvPicPr>
        <p:blipFill rotWithShape="1">
          <a:blip r:embed="rId2"/>
          <a:srcRect l="48250" r="3990" b="-1"/>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20487606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1E6AD-1633-E144-398F-AF50A5D28CE5}"/>
              </a:ext>
            </a:extLst>
          </p:cNvPr>
          <p:cNvSpPr>
            <a:spLocks noGrp="1"/>
          </p:cNvSpPr>
          <p:nvPr>
            <p:ph type="title"/>
          </p:nvPr>
        </p:nvSpPr>
        <p:spPr>
          <a:xfrm>
            <a:off x="5755598" y="136525"/>
            <a:ext cx="6161761" cy="1402470"/>
          </a:xfrm>
        </p:spPr>
        <p:txBody>
          <a:bodyPr anchor="t">
            <a:normAutofit/>
          </a:bodyPr>
          <a:lstStyle/>
          <a:p>
            <a:r>
              <a:rPr lang="en-US" sz="3200" dirty="0"/>
              <a:t>Templates &amp; Presets</a:t>
            </a:r>
          </a:p>
        </p:txBody>
      </p:sp>
      <p:pic>
        <p:nvPicPr>
          <p:cNvPr id="11" name="Picture 10" descr="Close up of audio equipment">
            <a:extLst>
              <a:ext uri="{FF2B5EF4-FFF2-40B4-BE49-F238E27FC236}">
                <a16:creationId xmlns:a16="http://schemas.microsoft.com/office/drawing/2014/main" id="{4143F82C-CD48-0BB1-A2BF-5A372FE8434C}"/>
              </a:ext>
            </a:extLst>
          </p:cNvPr>
          <p:cNvPicPr>
            <a:picLocks noChangeAspect="1"/>
          </p:cNvPicPr>
          <p:nvPr/>
        </p:nvPicPr>
        <p:blipFill rotWithShape="1">
          <a:blip r:embed="rId2"/>
          <a:srcRect l="18797" r="31065" b="-1"/>
          <a:stretch/>
        </p:blipFill>
        <p:spPr>
          <a:xfrm>
            <a:off x="-1" y="10"/>
            <a:ext cx="5151179" cy="6857990"/>
          </a:xfrm>
          <a:prstGeom prst="rect">
            <a:avLst/>
          </a:prstGeom>
        </p:spPr>
      </p:pic>
      <p:cxnSp>
        <p:nvCxnSpPr>
          <p:cNvPr id="13" name="Straight Connector 12">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71697"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3C48321-79A5-AC90-BB87-4C25E870A04A}"/>
              </a:ext>
            </a:extLst>
          </p:cNvPr>
          <p:cNvSpPr>
            <a:spLocks noGrp="1"/>
          </p:cNvSpPr>
          <p:nvPr>
            <p:ph idx="1"/>
          </p:nvPr>
        </p:nvSpPr>
        <p:spPr>
          <a:xfrm>
            <a:off x="5868557" y="1084882"/>
            <a:ext cx="5444382" cy="5057502"/>
          </a:xfrm>
        </p:spPr>
        <p:txBody>
          <a:bodyPr>
            <a:normAutofit/>
          </a:bodyPr>
          <a:lstStyle/>
          <a:p>
            <a:pPr marL="0" indent="0">
              <a:buNone/>
            </a:pPr>
            <a:r>
              <a:rPr lang="en-US" sz="2000" dirty="0"/>
              <a:t>Example:</a:t>
            </a:r>
          </a:p>
          <a:p>
            <a:pPr marL="0" indent="0">
              <a:buNone/>
            </a:pPr>
            <a:r>
              <a:rPr lang="en-US" sz="2000" dirty="0"/>
              <a:t>Prepare a set of SFX, ambiences, BGM, VO assets to begin with (ensure they are mixed and levelled for consistency)</a:t>
            </a:r>
          </a:p>
          <a:p>
            <a:pPr marL="0" indent="0">
              <a:buNone/>
            </a:pPr>
            <a:r>
              <a:rPr lang="en-US" sz="2000" b="1" dirty="0"/>
              <a:t>Document</a:t>
            </a:r>
            <a:r>
              <a:rPr lang="en-US" sz="2000" dirty="0"/>
              <a:t> &amp; set up file nomenclature including information such as Mixer channel, type of asset and variation information</a:t>
            </a:r>
          </a:p>
          <a:p>
            <a:pPr marL="0" indent="0">
              <a:buNone/>
            </a:pPr>
            <a:endParaRPr lang="en-US" sz="2000" dirty="0"/>
          </a:p>
          <a:p>
            <a:pPr marL="0" indent="0">
              <a:buNone/>
            </a:pPr>
            <a:r>
              <a:rPr lang="en-US" sz="2000" dirty="0"/>
              <a:t>Use a basic project in game engine to experiment with their parameters in the game engine / middleware to set suitable audio loudness levels for each type of audio element as required for the genre</a:t>
            </a:r>
          </a:p>
        </p:txBody>
      </p:sp>
      <p:sp>
        <p:nvSpPr>
          <p:cNvPr id="4" name="Footer Placeholder 3">
            <a:extLst>
              <a:ext uri="{FF2B5EF4-FFF2-40B4-BE49-F238E27FC236}">
                <a16:creationId xmlns:a16="http://schemas.microsoft.com/office/drawing/2014/main" id="{2988CE3E-7C2D-23EC-0173-B4B59C9EF18F}"/>
              </a:ext>
            </a:extLst>
          </p:cNvPr>
          <p:cNvSpPr>
            <a:spLocks noGrp="1"/>
          </p:cNvSpPr>
          <p:nvPr>
            <p:ph type="ftr" sz="quarter" idx="11"/>
          </p:nvPr>
        </p:nvSpPr>
        <p:spPr>
          <a:xfrm>
            <a:off x="5755598" y="6356350"/>
            <a:ext cx="3254356" cy="365125"/>
          </a:xfrm>
        </p:spPr>
        <p:txBody>
          <a:bodyPr>
            <a:normAutofit/>
          </a:bodyPr>
          <a:lstStyle/>
          <a:p>
            <a:pPr algn="l">
              <a:spcAft>
                <a:spcPts val="600"/>
              </a:spcAft>
            </a:pPr>
            <a:r>
              <a:rPr lang="en-US">
                <a:solidFill>
                  <a:schemeClr val="tx1">
                    <a:lumMod val="50000"/>
                    <a:lumOff val="50000"/>
                  </a:schemeClr>
                </a:solidFill>
              </a:rPr>
              <a:t>IGDC 2023 | Prashant Mishra (Soundly)</a:t>
            </a:r>
          </a:p>
        </p:txBody>
      </p:sp>
    </p:spTree>
    <p:extLst>
      <p:ext uri="{BB962C8B-B14F-4D97-AF65-F5344CB8AC3E}">
        <p14:creationId xmlns:p14="http://schemas.microsoft.com/office/powerpoint/2010/main" val="29104400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1E6AD-1633-E144-398F-AF50A5D28CE5}"/>
              </a:ext>
            </a:extLst>
          </p:cNvPr>
          <p:cNvSpPr>
            <a:spLocks noGrp="1"/>
          </p:cNvSpPr>
          <p:nvPr>
            <p:ph type="title"/>
          </p:nvPr>
        </p:nvSpPr>
        <p:spPr>
          <a:xfrm>
            <a:off x="697191" y="220677"/>
            <a:ext cx="7049146" cy="1402470"/>
          </a:xfrm>
        </p:spPr>
        <p:txBody>
          <a:bodyPr anchor="t">
            <a:normAutofit/>
          </a:bodyPr>
          <a:lstStyle/>
          <a:p>
            <a:r>
              <a:rPr lang="en-US" sz="3200" dirty="0"/>
              <a:t>Templates &amp; Presets</a:t>
            </a:r>
          </a:p>
        </p:txBody>
      </p:sp>
      <p:cxnSp>
        <p:nvCxnSpPr>
          <p:cNvPr id="10" name="Straight Connector 9">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6" name="Picture 5" descr="Volume indicators">
            <a:extLst>
              <a:ext uri="{FF2B5EF4-FFF2-40B4-BE49-F238E27FC236}">
                <a16:creationId xmlns:a16="http://schemas.microsoft.com/office/drawing/2014/main" id="{BA650957-B377-9290-5146-CCF05BDE28F4}"/>
              </a:ext>
            </a:extLst>
          </p:cNvPr>
          <p:cNvPicPr>
            <a:picLocks noChangeAspect="1"/>
          </p:cNvPicPr>
          <p:nvPr/>
        </p:nvPicPr>
        <p:blipFill rotWithShape="1">
          <a:blip r:embed="rId2"/>
          <a:srcRect l="18773" r="13270" b="-1"/>
          <a:stretch/>
        </p:blipFill>
        <p:spPr>
          <a:xfrm>
            <a:off x="7681528" y="10"/>
            <a:ext cx="6541008" cy="6857990"/>
          </a:xfrm>
          <a:prstGeom prst="rect">
            <a:avLst/>
          </a:prstGeom>
        </p:spPr>
      </p:pic>
      <p:sp>
        <p:nvSpPr>
          <p:cNvPr id="3" name="Content Placeholder 2">
            <a:extLst>
              <a:ext uri="{FF2B5EF4-FFF2-40B4-BE49-F238E27FC236}">
                <a16:creationId xmlns:a16="http://schemas.microsoft.com/office/drawing/2014/main" id="{03C48321-79A5-AC90-BB87-4C25E870A04A}"/>
              </a:ext>
            </a:extLst>
          </p:cNvPr>
          <p:cNvSpPr>
            <a:spLocks noGrp="1"/>
          </p:cNvSpPr>
          <p:nvPr>
            <p:ph idx="1"/>
          </p:nvPr>
        </p:nvSpPr>
        <p:spPr>
          <a:xfrm>
            <a:off x="605145" y="1069339"/>
            <a:ext cx="6919528" cy="5150489"/>
          </a:xfrm>
        </p:spPr>
        <p:txBody>
          <a:bodyPr>
            <a:normAutofit/>
          </a:bodyPr>
          <a:lstStyle/>
          <a:p>
            <a:pPr marL="0" indent="0">
              <a:buNone/>
            </a:pPr>
            <a:r>
              <a:rPr lang="en-US" sz="2000" b="1" dirty="0"/>
              <a:t>Include effects</a:t>
            </a:r>
            <a:r>
              <a:rPr lang="en-US" sz="2000" dirty="0"/>
              <a:t> such as Reverb </a:t>
            </a:r>
            <a:r>
              <a:rPr lang="en-US" sz="2000" dirty="0" err="1"/>
              <a:t>etc</a:t>
            </a:r>
            <a:r>
              <a:rPr lang="en-US" sz="2000" dirty="0"/>
              <a:t> and scenarios such as ducking and buses</a:t>
            </a:r>
          </a:p>
          <a:p>
            <a:pPr marL="0" indent="0">
              <a:buNone/>
            </a:pPr>
            <a:r>
              <a:rPr lang="en-US" sz="2000" b="1" dirty="0"/>
              <a:t>Include code</a:t>
            </a:r>
            <a:r>
              <a:rPr lang="en-US" sz="2000" dirty="0"/>
              <a:t> to switch between mixer snapshots or Audio Source parameter changes based on an incoming value (ensure that the incoming value is not hard-coded)</a:t>
            </a:r>
          </a:p>
          <a:p>
            <a:pPr marL="0" indent="0">
              <a:buNone/>
            </a:pPr>
            <a:r>
              <a:rPr lang="en-US" sz="2000" dirty="0"/>
              <a:t>Save the mixer values and parameters in your Inventory to be used on other games</a:t>
            </a:r>
          </a:p>
          <a:p>
            <a:pPr marL="0" indent="0">
              <a:buNone/>
            </a:pPr>
            <a:r>
              <a:rPr lang="en-US" sz="2000" dirty="0"/>
              <a:t>Set up a process to verify the build in the target devices for final decision on the mix</a:t>
            </a:r>
            <a:br>
              <a:rPr lang="en-US" sz="2000" dirty="0"/>
            </a:br>
            <a:br>
              <a:rPr lang="en-US" sz="2000" dirty="0"/>
            </a:br>
            <a:r>
              <a:rPr lang="en-US" sz="2000" dirty="0"/>
              <a:t>Prepare an iterative QA checklist and add to it as more experiments are done</a:t>
            </a:r>
          </a:p>
          <a:p>
            <a:pPr marL="0" indent="0">
              <a:buNone/>
            </a:pPr>
            <a:endParaRPr lang="en-US" sz="2000" dirty="0"/>
          </a:p>
          <a:p>
            <a:pPr marL="0" indent="0">
              <a:buNone/>
            </a:pPr>
            <a:r>
              <a:rPr lang="en-US" sz="2000" b="1" dirty="0"/>
              <a:t>Note</a:t>
            </a:r>
            <a:r>
              <a:rPr lang="en-US" sz="2000" dirty="0"/>
              <a:t>: The values will require changes based on the soundscape aimed. Consider creating genre specific or IP specific presets out of it if that helps your workflow.</a:t>
            </a:r>
          </a:p>
        </p:txBody>
      </p:sp>
      <p:sp>
        <p:nvSpPr>
          <p:cNvPr id="4" name="Footer Placeholder 3">
            <a:extLst>
              <a:ext uri="{FF2B5EF4-FFF2-40B4-BE49-F238E27FC236}">
                <a16:creationId xmlns:a16="http://schemas.microsoft.com/office/drawing/2014/main" id="{2988CE3E-7C2D-23EC-0173-B4B59C9EF18F}"/>
              </a:ext>
            </a:extLst>
          </p:cNvPr>
          <p:cNvSpPr>
            <a:spLocks noGrp="1"/>
          </p:cNvSpPr>
          <p:nvPr>
            <p:ph type="ftr" sz="quarter" idx="11"/>
          </p:nvPr>
        </p:nvSpPr>
        <p:spPr>
          <a:xfrm>
            <a:off x="6054350" y="6356350"/>
            <a:ext cx="3254356" cy="365125"/>
          </a:xfrm>
        </p:spPr>
        <p:txBody>
          <a:bodyPr>
            <a:normAutofit/>
          </a:bodyPr>
          <a:lstStyle/>
          <a:p>
            <a:pPr algn="l">
              <a:spcAft>
                <a:spcPts val="600"/>
              </a:spcAft>
            </a:pPr>
            <a:r>
              <a:rPr lang="en-US">
                <a:solidFill>
                  <a:srgbClr val="FFFFFF"/>
                </a:solidFill>
              </a:rPr>
              <a:t>IGDC 2023 | Prashant Mishra (Soundly)</a:t>
            </a:r>
          </a:p>
        </p:txBody>
      </p:sp>
    </p:spTree>
    <p:extLst>
      <p:ext uri="{BB962C8B-B14F-4D97-AF65-F5344CB8AC3E}">
        <p14:creationId xmlns:p14="http://schemas.microsoft.com/office/powerpoint/2010/main" val="34741976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Gadgets on a desk">
            <a:extLst>
              <a:ext uri="{FF2B5EF4-FFF2-40B4-BE49-F238E27FC236}">
                <a16:creationId xmlns:a16="http://schemas.microsoft.com/office/drawing/2014/main" id="{5309AA7B-3D15-F1E3-F214-3354D77091AE}"/>
              </a:ext>
            </a:extLst>
          </p:cNvPr>
          <p:cNvPicPr>
            <a:picLocks noChangeAspect="1"/>
          </p:cNvPicPr>
          <p:nvPr/>
        </p:nvPicPr>
        <p:blipFill rotWithShape="1">
          <a:blip r:embed="rId2"/>
          <a:srcRect t="3357" r="13818" b="5734"/>
          <a:stretch/>
        </p:blipFill>
        <p:spPr>
          <a:xfrm>
            <a:off x="3523488" y="10"/>
            <a:ext cx="8668512" cy="6857990"/>
          </a:xfrm>
          <a:prstGeom prst="rect">
            <a:avLst/>
          </a:prstGeom>
        </p:spPr>
      </p:pic>
      <p:sp>
        <p:nvSpPr>
          <p:cNvPr id="15" name="Rectangle 14">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5">
            <a:extLst>
              <a:ext uri="{FF2B5EF4-FFF2-40B4-BE49-F238E27FC236}">
                <a16:creationId xmlns:a16="http://schemas.microsoft.com/office/drawing/2014/main" id="{75FD4E61-5741-7D30-12F3-292262A4B305}"/>
              </a:ext>
            </a:extLst>
          </p:cNvPr>
          <p:cNvSpPr>
            <a:spLocks noGrp="1"/>
          </p:cNvSpPr>
          <p:nvPr>
            <p:ph type="title"/>
          </p:nvPr>
        </p:nvSpPr>
        <p:spPr>
          <a:xfrm>
            <a:off x="477981" y="1826933"/>
            <a:ext cx="9278620" cy="3204134"/>
          </a:xfrm>
        </p:spPr>
        <p:txBody>
          <a:bodyPr vert="horz" lIns="91440" tIns="45720" rIns="91440" bIns="45720" rtlCol="0" anchor="ctr">
            <a:normAutofit/>
          </a:bodyPr>
          <a:lstStyle/>
          <a:p>
            <a:r>
              <a:rPr lang="en-US" b="1" dirty="0"/>
              <a:t>Building a Game Audio Mindset</a:t>
            </a:r>
            <a:br>
              <a:rPr lang="en-US" b="1" dirty="0"/>
            </a:br>
            <a:r>
              <a:rPr lang="en-US" sz="3600" b="1" dirty="0"/>
              <a:t>a guide for scalable audio implementation</a:t>
            </a:r>
            <a:br>
              <a:rPr lang="en-US" sz="3600" b="1" dirty="0"/>
            </a:br>
            <a:br>
              <a:rPr lang="en-US" sz="3600" b="1" dirty="0"/>
            </a:br>
            <a:r>
              <a:rPr lang="en-US" sz="3600" b="1" dirty="0"/>
              <a:t>by Prashant Mishra</a:t>
            </a:r>
          </a:p>
        </p:txBody>
      </p:sp>
      <p:sp>
        <p:nvSpPr>
          <p:cNvPr id="16" name="Rectangle 15">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Rectangle 17">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4C84652B-0BC6-4E01-3E3E-DAB7D2EC68F8}"/>
              </a:ext>
            </a:extLst>
          </p:cNvPr>
          <p:cNvSpPr>
            <a:spLocks noGrp="1"/>
          </p:cNvSpPr>
          <p:nvPr>
            <p:ph type="ftr" sz="quarter" idx="11"/>
          </p:nvPr>
        </p:nvSpPr>
        <p:spPr>
          <a:xfrm>
            <a:off x="1692321" y="6356350"/>
            <a:ext cx="2809017" cy="365125"/>
          </a:xfrm>
        </p:spPr>
        <p:txBody>
          <a:bodyPr vert="horz" lIns="91440" tIns="45720" rIns="91440" bIns="45720" rtlCol="0" anchor="ctr">
            <a:normAutofit/>
          </a:bodyPr>
          <a:lstStyle/>
          <a:p>
            <a:pPr algn="r">
              <a:spcAft>
                <a:spcPts val="600"/>
              </a:spcAft>
              <a:defRPr/>
            </a:pPr>
            <a:r>
              <a:rPr lang="en-US" kern="1200">
                <a:solidFill>
                  <a:schemeClr val="tx1">
                    <a:lumMod val="50000"/>
                    <a:lumOff val="50000"/>
                  </a:schemeClr>
                </a:solidFill>
                <a:latin typeface="Calibri" panose="020F0502020204030204"/>
                <a:ea typeface="+mn-ea"/>
                <a:cs typeface="+mn-cs"/>
              </a:rPr>
              <a:t>IGDC 2023 | Prashant Mishra (Soundly)</a:t>
            </a:r>
          </a:p>
        </p:txBody>
      </p:sp>
    </p:spTree>
    <p:extLst>
      <p:ext uri="{BB962C8B-B14F-4D97-AF65-F5344CB8AC3E}">
        <p14:creationId xmlns:p14="http://schemas.microsoft.com/office/powerpoint/2010/main" val="342788899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1E6AD-1633-E144-398F-AF50A5D28CE5}"/>
              </a:ext>
            </a:extLst>
          </p:cNvPr>
          <p:cNvSpPr>
            <a:spLocks noGrp="1"/>
          </p:cNvSpPr>
          <p:nvPr>
            <p:ph type="title"/>
          </p:nvPr>
        </p:nvSpPr>
        <p:spPr>
          <a:xfrm>
            <a:off x="876693" y="741391"/>
            <a:ext cx="5880568" cy="1616203"/>
          </a:xfrm>
        </p:spPr>
        <p:txBody>
          <a:bodyPr anchor="ctr">
            <a:normAutofit/>
          </a:bodyPr>
          <a:lstStyle/>
          <a:p>
            <a:r>
              <a:rPr lang="en-US" sz="3200" dirty="0"/>
              <a:t>Templates &amp; Presets</a:t>
            </a:r>
          </a:p>
        </p:txBody>
      </p:sp>
      <p:sp>
        <p:nvSpPr>
          <p:cNvPr id="3" name="Content Placeholder 2">
            <a:extLst>
              <a:ext uri="{FF2B5EF4-FFF2-40B4-BE49-F238E27FC236}">
                <a16:creationId xmlns:a16="http://schemas.microsoft.com/office/drawing/2014/main" id="{03C48321-79A5-AC90-BB87-4C25E870A04A}"/>
              </a:ext>
            </a:extLst>
          </p:cNvPr>
          <p:cNvSpPr>
            <a:spLocks noGrp="1"/>
          </p:cNvSpPr>
          <p:nvPr>
            <p:ph idx="1"/>
          </p:nvPr>
        </p:nvSpPr>
        <p:spPr>
          <a:xfrm>
            <a:off x="876693" y="2533476"/>
            <a:ext cx="5880568" cy="3447832"/>
          </a:xfrm>
        </p:spPr>
        <p:txBody>
          <a:bodyPr anchor="t">
            <a:normAutofit/>
          </a:bodyPr>
          <a:lstStyle/>
          <a:p>
            <a:pPr marL="0" indent="0">
              <a:buNone/>
            </a:pPr>
            <a:r>
              <a:rPr lang="en-US" sz="2000" dirty="0"/>
              <a:t>Further Exploration:</a:t>
            </a:r>
          </a:p>
          <a:p>
            <a:pPr marL="0" indent="0">
              <a:buNone/>
            </a:pPr>
            <a:endParaRPr lang="en-US" sz="2000" dirty="0"/>
          </a:p>
          <a:p>
            <a:pPr marL="514350" indent="-514350">
              <a:buAutoNum type="arabicPeriod"/>
            </a:pPr>
            <a:r>
              <a:rPr lang="en-US" sz="2000" dirty="0"/>
              <a:t>If using Middleware, consider creating template project files</a:t>
            </a:r>
          </a:p>
          <a:p>
            <a:pPr marL="514350" indent="-514350">
              <a:buAutoNum type="arabicPeriod"/>
            </a:pPr>
            <a:r>
              <a:rPr lang="en-US" sz="2000" dirty="0"/>
              <a:t>For more control on audio processing, custom DSP can be written</a:t>
            </a:r>
          </a:p>
          <a:p>
            <a:pPr marL="514350" indent="-514350">
              <a:buAutoNum type="arabicPeriod"/>
            </a:pPr>
            <a:r>
              <a:rPr lang="en-US" sz="2000" dirty="0"/>
              <a:t>Creating custom </a:t>
            </a:r>
            <a:r>
              <a:rPr lang="en-US" sz="2000" dirty="0" err="1"/>
              <a:t>MetaSounds</a:t>
            </a:r>
            <a:r>
              <a:rPr lang="en-US" sz="2000" dirty="0"/>
              <a:t> Nodes is a good place to explore this in depth</a:t>
            </a:r>
          </a:p>
        </p:txBody>
      </p:sp>
      <p:pic>
        <p:nvPicPr>
          <p:cNvPr id="6" name="Picture 5" descr="Digital financial graph">
            <a:extLst>
              <a:ext uri="{FF2B5EF4-FFF2-40B4-BE49-F238E27FC236}">
                <a16:creationId xmlns:a16="http://schemas.microsoft.com/office/drawing/2014/main" id="{2EC7A248-F7FC-BDE9-8D50-EF52DC60A1BA}"/>
              </a:ext>
            </a:extLst>
          </p:cNvPr>
          <p:cNvPicPr>
            <a:picLocks noChangeAspect="1"/>
          </p:cNvPicPr>
          <p:nvPr/>
        </p:nvPicPr>
        <p:blipFill rotWithShape="1">
          <a:blip r:embed="rId2"/>
          <a:srcRect l="28504" r="13218"/>
          <a:stretch/>
        </p:blipFill>
        <p:spPr>
          <a:xfrm>
            <a:off x="7062584" y="0"/>
            <a:ext cx="7105273" cy="6857990"/>
          </a:xfrm>
          <a:prstGeom prst="rect">
            <a:avLst/>
          </a:prstGeom>
        </p:spPr>
      </p:pic>
      <p:sp>
        <p:nvSpPr>
          <p:cNvPr id="4" name="Footer Placeholder 3">
            <a:extLst>
              <a:ext uri="{FF2B5EF4-FFF2-40B4-BE49-F238E27FC236}">
                <a16:creationId xmlns:a16="http://schemas.microsoft.com/office/drawing/2014/main" id="{2988CE3E-7C2D-23EC-0173-B4B59C9EF18F}"/>
              </a:ext>
            </a:extLst>
          </p:cNvPr>
          <p:cNvSpPr>
            <a:spLocks noGrp="1"/>
          </p:cNvSpPr>
          <p:nvPr>
            <p:ph type="ftr" sz="quarter" idx="11"/>
          </p:nvPr>
        </p:nvSpPr>
        <p:spPr>
          <a:xfrm>
            <a:off x="5514569" y="6356350"/>
            <a:ext cx="3096030" cy="365125"/>
          </a:xfrm>
        </p:spPr>
        <p:txBody>
          <a:bodyPr>
            <a:normAutofit/>
          </a:bodyPr>
          <a:lstStyle/>
          <a:p>
            <a:pPr algn="l">
              <a:spcAft>
                <a:spcPts val="600"/>
              </a:spcAft>
            </a:pPr>
            <a:r>
              <a:rPr lang="en-US">
                <a:solidFill>
                  <a:srgbClr val="FFFFFF"/>
                </a:solidFill>
              </a:rPr>
              <a:t>IGDC 2023 | Prashant Mishra (Soundly)</a:t>
            </a:r>
          </a:p>
        </p:txBody>
      </p:sp>
      <p:grpSp>
        <p:nvGrpSpPr>
          <p:cNvPr id="10" name="Group 9">
            <a:extLst>
              <a:ext uri="{FF2B5EF4-FFF2-40B4-BE49-F238E27FC236}">
                <a16:creationId xmlns:a16="http://schemas.microsoft.com/office/drawing/2014/main" id="{A5AFD70F-20E3-55D2-E154-7D4FACFBB0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068638" y="0"/>
            <a:ext cx="123362" cy="6858000"/>
            <a:chOff x="12068638" y="0"/>
            <a:chExt cx="123362" cy="6858000"/>
          </a:xfrm>
        </p:grpSpPr>
        <p:sp>
          <p:nvSpPr>
            <p:cNvPr id="11" name="Rectangle 10">
              <a:extLst>
                <a:ext uri="{FF2B5EF4-FFF2-40B4-BE49-F238E27FC236}">
                  <a16:creationId xmlns:a16="http://schemas.microsoft.com/office/drawing/2014/main" id="{2FBDB812-268E-7EC5-B48A-7522718164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DA30E18-AA70-D998-AAFC-727CB0367F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539645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5666830-9A19-4E01-8505-D6C7F9AC56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Sound wave pattern on pixilated monitor">
            <a:extLst>
              <a:ext uri="{FF2B5EF4-FFF2-40B4-BE49-F238E27FC236}">
                <a16:creationId xmlns:a16="http://schemas.microsoft.com/office/drawing/2014/main" id="{A217466C-3834-9DD7-E1B2-895FB68518F0}"/>
              </a:ext>
            </a:extLst>
          </p:cNvPr>
          <p:cNvPicPr>
            <a:picLocks noChangeAspect="1"/>
          </p:cNvPicPr>
          <p:nvPr/>
        </p:nvPicPr>
        <p:blipFill rotWithShape="1">
          <a:blip r:embed="rId2"/>
          <a:srcRect l="6116" r="15220" b="-1"/>
          <a:stretch/>
        </p:blipFill>
        <p:spPr>
          <a:xfrm>
            <a:off x="4110127" y="10"/>
            <a:ext cx="8081873" cy="6857990"/>
          </a:xfrm>
          <a:custGeom>
            <a:avLst/>
            <a:gdLst/>
            <a:ahLst/>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p:spPr>
      </p:pic>
      <p:sp useBgFill="1">
        <p:nvSpPr>
          <p:cNvPr id="12" name="Freeform: Shape 11">
            <a:extLst>
              <a:ext uri="{FF2B5EF4-FFF2-40B4-BE49-F238E27FC236}">
                <a16:creationId xmlns:a16="http://schemas.microsoft.com/office/drawing/2014/main" id="{AE9FC877-7FB6-4D22-9988-35420644E2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Freeform: Shape 13">
            <a:extLst>
              <a:ext uri="{FF2B5EF4-FFF2-40B4-BE49-F238E27FC236}">
                <a16:creationId xmlns:a16="http://schemas.microsoft.com/office/drawing/2014/main" id="{E41809D1-F12E-46BB-B804-5F209D325E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E51E6AD-1633-E144-398F-AF50A5D28CE5}"/>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a:t>Interacting with Audio Teams</a:t>
            </a:r>
          </a:p>
        </p:txBody>
      </p:sp>
      <p:sp>
        <p:nvSpPr>
          <p:cNvPr id="16" name="Rectangle 15">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2988CE3E-7C2D-23EC-0173-B4B59C9EF18F}"/>
              </a:ext>
            </a:extLst>
          </p:cNvPr>
          <p:cNvSpPr>
            <a:spLocks noGrp="1"/>
          </p:cNvSpPr>
          <p:nvPr>
            <p:ph type="ftr" sz="quarter" idx="11"/>
          </p:nvPr>
        </p:nvSpPr>
        <p:spPr>
          <a:xfrm>
            <a:off x="5374178" y="6356350"/>
            <a:ext cx="4114800" cy="365125"/>
          </a:xfrm>
        </p:spPr>
        <p:txBody>
          <a:bodyPr vert="horz" lIns="91440" tIns="45720" rIns="91440" bIns="45720" rtlCol="0" anchor="ctr">
            <a:normAutofit/>
          </a:bodyPr>
          <a:lstStyle/>
          <a:p>
            <a:pPr algn="l">
              <a:spcAft>
                <a:spcPts val="600"/>
              </a:spcAft>
              <a:defRPr/>
            </a:pPr>
            <a:r>
              <a:rPr lang="en-US" kern="1200">
                <a:solidFill>
                  <a:schemeClr val="bg1"/>
                </a:solidFill>
                <a:latin typeface="Calibri" panose="020F0502020204030204"/>
                <a:ea typeface="+mn-ea"/>
                <a:cs typeface="+mn-cs"/>
              </a:rPr>
              <a:t>IGDC 2023 | Prashant Mishra (Soundly)</a:t>
            </a:r>
          </a:p>
        </p:txBody>
      </p:sp>
    </p:spTree>
    <p:extLst>
      <p:ext uri="{BB962C8B-B14F-4D97-AF65-F5344CB8AC3E}">
        <p14:creationId xmlns:p14="http://schemas.microsoft.com/office/powerpoint/2010/main" val="53266672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1E6AD-1633-E144-398F-AF50A5D28CE5}"/>
              </a:ext>
            </a:extLst>
          </p:cNvPr>
          <p:cNvSpPr>
            <a:spLocks noGrp="1"/>
          </p:cNvSpPr>
          <p:nvPr>
            <p:ph type="title"/>
          </p:nvPr>
        </p:nvSpPr>
        <p:spPr>
          <a:xfrm>
            <a:off x="3215647" y="-217845"/>
            <a:ext cx="5760705" cy="1637231"/>
          </a:xfrm>
        </p:spPr>
        <p:txBody>
          <a:bodyPr anchor="b">
            <a:normAutofit/>
          </a:bodyPr>
          <a:lstStyle/>
          <a:p>
            <a:r>
              <a:rPr lang="en-US" sz="3600" dirty="0">
                <a:solidFill>
                  <a:schemeClr val="tx2"/>
                </a:solidFill>
              </a:rPr>
              <a:t>Interacting with Audio Teams</a:t>
            </a:r>
          </a:p>
        </p:txBody>
      </p:sp>
      <p:pic>
        <p:nvPicPr>
          <p:cNvPr id="8" name="Graphic 7" descr="Headphones">
            <a:extLst>
              <a:ext uri="{FF2B5EF4-FFF2-40B4-BE49-F238E27FC236}">
                <a16:creationId xmlns:a16="http://schemas.microsoft.com/office/drawing/2014/main" id="{CA44AC5F-0FD2-AFD5-C757-5AA553E3AF3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0086" y="1930830"/>
            <a:ext cx="3816112" cy="3816112"/>
          </a:xfrm>
          <a:prstGeom prst="rect">
            <a:avLst/>
          </a:prstGeom>
        </p:spPr>
      </p:pic>
      <p:sp>
        <p:nvSpPr>
          <p:cNvPr id="3" name="Content Placeholder 2">
            <a:extLst>
              <a:ext uri="{FF2B5EF4-FFF2-40B4-BE49-F238E27FC236}">
                <a16:creationId xmlns:a16="http://schemas.microsoft.com/office/drawing/2014/main" id="{03C48321-79A5-AC90-BB87-4C25E870A04A}"/>
              </a:ext>
            </a:extLst>
          </p:cNvPr>
          <p:cNvSpPr>
            <a:spLocks noGrp="1"/>
          </p:cNvSpPr>
          <p:nvPr>
            <p:ph idx="1"/>
          </p:nvPr>
        </p:nvSpPr>
        <p:spPr>
          <a:xfrm>
            <a:off x="3946198" y="2170109"/>
            <a:ext cx="7575242" cy="3816112"/>
          </a:xfrm>
        </p:spPr>
        <p:txBody>
          <a:bodyPr>
            <a:normAutofit fontScale="92500" lnSpcReduction="10000"/>
          </a:bodyPr>
          <a:lstStyle/>
          <a:p>
            <a:pPr marL="0" indent="0">
              <a:buNone/>
            </a:pPr>
            <a:r>
              <a:rPr lang="en-US" sz="2400" dirty="0">
                <a:solidFill>
                  <a:schemeClr val="tx2"/>
                </a:solidFill>
              </a:rPr>
              <a:t>Invest and look for Game Audio Director / someone with similar skillsets</a:t>
            </a:r>
          </a:p>
          <a:p>
            <a:pPr marL="0" indent="0">
              <a:buNone/>
            </a:pPr>
            <a:endParaRPr lang="en-US" sz="2400" dirty="0">
              <a:solidFill>
                <a:schemeClr val="tx2"/>
              </a:solidFill>
            </a:endParaRPr>
          </a:p>
          <a:p>
            <a:pPr marL="0" indent="0">
              <a:buNone/>
            </a:pPr>
            <a:r>
              <a:rPr lang="en-US" sz="2400" dirty="0">
                <a:solidFill>
                  <a:schemeClr val="tx2"/>
                </a:solidFill>
              </a:rPr>
              <a:t>Share GDDs and complete game context with the audio teams to give them visibility into your vision, both from a creative or technical as well as business standpoint</a:t>
            </a:r>
          </a:p>
          <a:p>
            <a:pPr marL="0" indent="0">
              <a:buNone/>
            </a:pPr>
            <a:endParaRPr lang="en-US" sz="2400" dirty="0">
              <a:solidFill>
                <a:schemeClr val="tx2"/>
              </a:solidFill>
            </a:endParaRPr>
          </a:p>
          <a:p>
            <a:pPr marL="0" indent="0">
              <a:buNone/>
            </a:pPr>
            <a:r>
              <a:rPr lang="en-US" sz="2400" dirty="0">
                <a:solidFill>
                  <a:schemeClr val="tx2"/>
                </a:solidFill>
              </a:rPr>
              <a:t>Ideate with audio folks besides working on the current games</a:t>
            </a:r>
          </a:p>
          <a:p>
            <a:pPr marL="0" indent="0">
              <a:buNone/>
            </a:pPr>
            <a:endParaRPr lang="en-US" sz="2400" dirty="0">
              <a:solidFill>
                <a:schemeClr val="tx2"/>
              </a:solidFill>
            </a:endParaRPr>
          </a:p>
          <a:p>
            <a:pPr marL="0" indent="0">
              <a:buNone/>
            </a:pPr>
            <a:r>
              <a:rPr lang="en-US" sz="2400" b="1" dirty="0">
                <a:solidFill>
                  <a:schemeClr val="tx2"/>
                </a:solidFill>
              </a:rPr>
              <a:t>Listen </a:t>
            </a:r>
            <a:r>
              <a:rPr lang="en-US" sz="2400" dirty="0">
                <a:solidFill>
                  <a:schemeClr val="tx2"/>
                </a:solidFill>
              </a:rPr>
              <a:t>to the next game you play &amp; discuss with an audiophile</a:t>
            </a:r>
          </a:p>
        </p:txBody>
      </p:sp>
      <p:sp>
        <p:nvSpPr>
          <p:cNvPr id="4" name="Footer Placeholder 3">
            <a:extLst>
              <a:ext uri="{FF2B5EF4-FFF2-40B4-BE49-F238E27FC236}">
                <a16:creationId xmlns:a16="http://schemas.microsoft.com/office/drawing/2014/main" id="{2988CE3E-7C2D-23EC-0173-B4B59C9EF18F}"/>
              </a:ext>
            </a:extLst>
          </p:cNvPr>
          <p:cNvSpPr>
            <a:spLocks noGrp="1"/>
          </p:cNvSpPr>
          <p:nvPr>
            <p:ph type="ftr" sz="quarter" idx="11"/>
          </p:nvPr>
        </p:nvSpPr>
        <p:spPr>
          <a:xfrm>
            <a:off x="7223760" y="6356350"/>
            <a:ext cx="4297680" cy="365125"/>
          </a:xfrm>
        </p:spPr>
        <p:txBody>
          <a:bodyPr>
            <a:normAutofit/>
          </a:bodyPr>
          <a:lstStyle/>
          <a:p>
            <a:pPr algn="r">
              <a:spcAft>
                <a:spcPts val="600"/>
              </a:spcAft>
            </a:pPr>
            <a:r>
              <a:rPr lang="en-US" sz="1000">
                <a:solidFill>
                  <a:schemeClr val="tx2"/>
                </a:solidFill>
              </a:rPr>
              <a:t>IGDC 2023 | Prashant Mishra (Soundly)</a:t>
            </a:r>
          </a:p>
        </p:txBody>
      </p:sp>
    </p:spTree>
    <p:extLst>
      <p:ext uri="{BB962C8B-B14F-4D97-AF65-F5344CB8AC3E}">
        <p14:creationId xmlns:p14="http://schemas.microsoft.com/office/powerpoint/2010/main" val="23248056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Files in folders">
            <a:extLst>
              <a:ext uri="{FF2B5EF4-FFF2-40B4-BE49-F238E27FC236}">
                <a16:creationId xmlns:a16="http://schemas.microsoft.com/office/drawing/2014/main" id="{BEBD2889-28D2-1AC8-E000-172BE640350D}"/>
              </a:ext>
            </a:extLst>
          </p:cNvPr>
          <p:cNvPicPr>
            <a:picLocks noChangeAspect="1"/>
          </p:cNvPicPr>
          <p:nvPr/>
        </p:nvPicPr>
        <p:blipFill rotWithShape="1">
          <a:blip r:embed="rId2">
            <a:alphaModFix amt="35000"/>
          </a:blip>
          <a:srcRect t="4773" b="10957"/>
          <a:stretch/>
        </p:blipFill>
        <p:spPr>
          <a:xfrm>
            <a:off x="-3047" y="10"/>
            <a:ext cx="12191999" cy="6857990"/>
          </a:xfrm>
          <a:prstGeom prst="rect">
            <a:avLst/>
          </a:prstGeom>
        </p:spPr>
      </p:pic>
      <p:sp>
        <p:nvSpPr>
          <p:cNvPr id="12" name="Rectangle 11">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E51E6AD-1633-E144-398F-AF50A5D28CE5}"/>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8000" dirty="0">
                <a:solidFill>
                  <a:srgbClr val="FFFFFF"/>
                </a:solidFill>
              </a:rPr>
              <a:t>Resources</a:t>
            </a:r>
          </a:p>
        </p:txBody>
      </p:sp>
      <p:sp>
        <p:nvSpPr>
          <p:cNvPr id="4" name="Footer Placeholder 3">
            <a:extLst>
              <a:ext uri="{FF2B5EF4-FFF2-40B4-BE49-F238E27FC236}">
                <a16:creationId xmlns:a16="http://schemas.microsoft.com/office/drawing/2014/main" id="{2988CE3E-7C2D-23EC-0173-B4B59C9EF18F}"/>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defRPr/>
            </a:pPr>
            <a:r>
              <a:rPr lang="en-US" kern="1200">
                <a:solidFill>
                  <a:srgbClr val="FFFFFF"/>
                </a:solidFill>
                <a:latin typeface="Calibri" panose="020F0502020204030204"/>
                <a:ea typeface="+mn-ea"/>
                <a:cs typeface="+mn-cs"/>
              </a:rPr>
              <a:t>IGDC 2023 | Prashant Mishra (Soundly)</a:t>
            </a:r>
          </a:p>
        </p:txBody>
      </p:sp>
    </p:spTree>
    <p:extLst>
      <p:ext uri="{BB962C8B-B14F-4D97-AF65-F5344CB8AC3E}">
        <p14:creationId xmlns:p14="http://schemas.microsoft.com/office/powerpoint/2010/main" val="390526736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16D4A-A67E-6D6F-9496-E04F2228E441}"/>
              </a:ext>
            </a:extLst>
          </p:cNvPr>
          <p:cNvSpPr>
            <a:spLocks noGrp="1"/>
          </p:cNvSpPr>
          <p:nvPr>
            <p:ph type="title"/>
          </p:nvPr>
        </p:nvSpPr>
        <p:spPr>
          <a:xfrm>
            <a:off x="7592750" y="572569"/>
            <a:ext cx="4472630" cy="1637231"/>
          </a:xfrm>
        </p:spPr>
        <p:txBody>
          <a:bodyPr anchor="b">
            <a:normAutofit/>
          </a:bodyPr>
          <a:lstStyle/>
          <a:p>
            <a:r>
              <a:rPr lang="en-US" sz="4800" dirty="0">
                <a:solidFill>
                  <a:schemeClr val="tx2"/>
                </a:solidFill>
              </a:rPr>
              <a:t>Resources</a:t>
            </a:r>
          </a:p>
        </p:txBody>
      </p:sp>
      <p:pic>
        <p:nvPicPr>
          <p:cNvPr id="6" name="Picture 5" descr="A screenshot of a computer&#10;&#10;Description automatically generated">
            <a:extLst>
              <a:ext uri="{FF2B5EF4-FFF2-40B4-BE49-F238E27FC236}">
                <a16:creationId xmlns:a16="http://schemas.microsoft.com/office/drawing/2014/main" id="{15C1294A-0F5F-2BCF-406F-34FD460106FD}"/>
              </a:ext>
            </a:extLst>
          </p:cNvPr>
          <p:cNvPicPr>
            <a:picLocks noChangeAspect="1"/>
          </p:cNvPicPr>
          <p:nvPr/>
        </p:nvPicPr>
        <p:blipFill rotWithShape="1">
          <a:blip r:embed="rId2"/>
          <a:srcRect l="6219" t="7203" r="5874" b="7679"/>
          <a:stretch/>
        </p:blipFill>
        <p:spPr>
          <a:xfrm>
            <a:off x="468736" y="1037163"/>
            <a:ext cx="7108516" cy="4783674"/>
          </a:xfrm>
          <a:prstGeom prst="rect">
            <a:avLst/>
          </a:prstGeom>
        </p:spPr>
      </p:pic>
      <p:sp>
        <p:nvSpPr>
          <p:cNvPr id="3" name="Content Placeholder 2">
            <a:extLst>
              <a:ext uri="{FF2B5EF4-FFF2-40B4-BE49-F238E27FC236}">
                <a16:creationId xmlns:a16="http://schemas.microsoft.com/office/drawing/2014/main" id="{A8E95D0C-1F6A-16C2-E950-B2F1B23CE687}"/>
              </a:ext>
            </a:extLst>
          </p:cNvPr>
          <p:cNvSpPr>
            <a:spLocks noGrp="1"/>
          </p:cNvSpPr>
          <p:nvPr>
            <p:ph idx="1"/>
          </p:nvPr>
        </p:nvSpPr>
        <p:spPr>
          <a:xfrm>
            <a:off x="7604126" y="2611741"/>
            <a:ext cx="4461253" cy="3575957"/>
          </a:xfrm>
        </p:spPr>
        <p:txBody>
          <a:bodyPr>
            <a:normAutofit/>
          </a:bodyPr>
          <a:lstStyle/>
          <a:p>
            <a:pPr marL="0" indent="0">
              <a:buNone/>
            </a:pPr>
            <a:r>
              <a:rPr lang="en-US" sz="3200" dirty="0">
                <a:solidFill>
                  <a:schemeClr val="tx2"/>
                </a:solidFill>
              </a:rPr>
              <a:t>Procedural Audio</a:t>
            </a:r>
          </a:p>
          <a:p>
            <a:pPr marL="0" indent="0">
              <a:buNone/>
            </a:pPr>
            <a:r>
              <a:rPr lang="en-US" sz="3200" dirty="0">
                <a:solidFill>
                  <a:schemeClr val="tx2"/>
                </a:solidFill>
              </a:rPr>
              <a:t>&amp; Synthesis: </a:t>
            </a:r>
            <a:r>
              <a:rPr lang="en-US" sz="3200" b="1" dirty="0" err="1">
                <a:solidFill>
                  <a:schemeClr val="tx2"/>
                </a:solidFill>
              </a:rPr>
              <a:t>Syntorial</a:t>
            </a:r>
            <a:endParaRPr lang="en-US" sz="3200" b="1" dirty="0">
              <a:solidFill>
                <a:schemeClr val="tx2"/>
              </a:solidFill>
            </a:endParaRPr>
          </a:p>
        </p:txBody>
      </p:sp>
      <p:sp>
        <p:nvSpPr>
          <p:cNvPr id="4" name="Footer Placeholder 3">
            <a:extLst>
              <a:ext uri="{FF2B5EF4-FFF2-40B4-BE49-F238E27FC236}">
                <a16:creationId xmlns:a16="http://schemas.microsoft.com/office/drawing/2014/main" id="{7AE3F3CF-7E88-A05C-B76D-ABA7615C8F78}"/>
              </a:ext>
            </a:extLst>
          </p:cNvPr>
          <p:cNvSpPr>
            <a:spLocks noGrp="1"/>
          </p:cNvSpPr>
          <p:nvPr>
            <p:ph type="ftr" sz="quarter" idx="11"/>
          </p:nvPr>
        </p:nvSpPr>
        <p:spPr>
          <a:xfrm>
            <a:off x="7223760" y="6356350"/>
            <a:ext cx="4297680" cy="365125"/>
          </a:xfrm>
        </p:spPr>
        <p:txBody>
          <a:bodyPr>
            <a:normAutofit/>
          </a:bodyPr>
          <a:lstStyle/>
          <a:p>
            <a:pPr algn="r">
              <a:spcAft>
                <a:spcPts val="600"/>
              </a:spcAft>
            </a:pPr>
            <a:r>
              <a:rPr lang="en-US" sz="1000">
                <a:solidFill>
                  <a:schemeClr val="tx2"/>
                </a:solidFill>
              </a:rPr>
              <a:t>IGDC 2023 | Prashant Mishra (Soundly)</a:t>
            </a:r>
          </a:p>
        </p:txBody>
      </p:sp>
    </p:spTree>
    <p:extLst>
      <p:ext uri="{BB962C8B-B14F-4D97-AF65-F5344CB8AC3E}">
        <p14:creationId xmlns:p14="http://schemas.microsoft.com/office/powerpoint/2010/main" val="33130174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16D4A-A67E-6D6F-9496-E04F2228E441}"/>
              </a:ext>
            </a:extLst>
          </p:cNvPr>
          <p:cNvSpPr>
            <a:spLocks noGrp="1"/>
          </p:cNvSpPr>
          <p:nvPr>
            <p:ph type="title"/>
          </p:nvPr>
        </p:nvSpPr>
        <p:spPr>
          <a:xfrm>
            <a:off x="7592750" y="572569"/>
            <a:ext cx="4472630" cy="1637231"/>
          </a:xfrm>
        </p:spPr>
        <p:txBody>
          <a:bodyPr anchor="b">
            <a:normAutofit/>
          </a:bodyPr>
          <a:lstStyle/>
          <a:p>
            <a:r>
              <a:rPr lang="en-US" sz="4800" dirty="0">
                <a:solidFill>
                  <a:schemeClr val="tx2"/>
                </a:solidFill>
              </a:rPr>
              <a:t>Resources</a:t>
            </a:r>
          </a:p>
        </p:txBody>
      </p:sp>
      <p:sp>
        <p:nvSpPr>
          <p:cNvPr id="3" name="Content Placeholder 2">
            <a:extLst>
              <a:ext uri="{FF2B5EF4-FFF2-40B4-BE49-F238E27FC236}">
                <a16:creationId xmlns:a16="http://schemas.microsoft.com/office/drawing/2014/main" id="{A8E95D0C-1F6A-16C2-E950-B2F1B23CE687}"/>
              </a:ext>
            </a:extLst>
          </p:cNvPr>
          <p:cNvSpPr>
            <a:spLocks noGrp="1"/>
          </p:cNvSpPr>
          <p:nvPr>
            <p:ph idx="1"/>
          </p:nvPr>
        </p:nvSpPr>
        <p:spPr>
          <a:xfrm>
            <a:off x="7604126" y="2611741"/>
            <a:ext cx="4461253" cy="3575957"/>
          </a:xfrm>
        </p:spPr>
        <p:txBody>
          <a:bodyPr>
            <a:normAutofit/>
          </a:bodyPr>
          <a:lstStyle/>
          <a:p>
            <a:pPr marL="0" indent="0">
              <a:buNone/>
            </a:pPr>
            <a:r>
              <a:rPr lang="en-US" sz="3200" dirty="0">
                <a:solidFill>
                  <a:schemeClr val="tx2"/>
                </a:solidFill>
              </a:rPr>
              <a:t>Sound Effects, Ambiences, quick Vos with effects: </a:t>
            </a:r>
            <a:r>
              <a:rPr lang="en-US" sz="3200" b="1" dirty="0">
                <a:solidFill>
                  <a:schemeClr val="tx2"/>
                </a:solidFill>
              </a:rPr>
              <a:t>Soundly</a:t>
            </a:r>
          </a:p>
        </p:txBody>
      </p:sp>
      <p:sp>
        <p:nvSpPr>
          <p:cNvPr id="4" name="Footer Placeholder 3">
            <a:extLst>
              <a:ext uri="{FF2B5EF4-FFF2-40B4-BE49-F238E27FC236}">
                <a16:creationId xmlns:a16="http://schemas.microsoft.com/office/drawing/2014/main" id="{7AE3F3CF-7E88-A05C-B76D-ABA7615C8F78}"/>
              </a:ext>
            </a:extLst>
          </p:cNvPr>
          <p:cNvSpPr>
            <a:spLocks noGrp="1"/>
          </p:cNvSpPr>
          <p:nvPr>
            <p:ph type="ftr" sz="quarter" idx="11"/>
          </p:nvPr>
        </p:nvSpPr>
        <p:spPr>
          <a:xfrm>
            <a:off x="7223760" y="6356350"/>
            <a:ext cx="4297680" cy="365125"/>
          </a:xfrm>
        </p:spPr>
        <p:txBody>
          <a:bodyPr>
            <a:normAutofit/>
          </a:bodyPr>
          <a:lstStyle/>
          <a:p>
            <a:pPr algn="r">
              <a:spcAft>
                <a:spcPts val="600"/>
              </a:spcAft>
            </a:pPr>
            <a:r>
              <a:rPr lang="en-US" sz="1000">
                <a:solidFill>
                  <a:schemeClr val="tx2"/>
                </a:solidFill>
              </a:rPr>
              <a:t>IGDC 2023 | Prashant Mishra (Soundly)</a:t>
            </a:r>
          </a:p>
        </p:txBody>
      </p:sp>
      <p:pic>
        <p:nvPicPr>
          <p:cNvPr id="7" name="Picture 6" descr="A screenshot of a computer&#10;&#10;Description automatically generated">
            <a:extLst>
              <a:ext uri="{FF2B5EF4-FFF2-40B4-BE49-F238E27FC236}">
                <a16:creationId xmlns:a16="http://schemas.microsoft.com/office/drawing/2014/main" id="{52D49DD3-52EF-D80D-A5D7-C4DF33701F68}"/>
              </a:ext>
            </a:extLst>
          </p:cNvPr>
          <p:cNvPicPr>
            <a:picLocks noChangeAspect="1"/>
          </p:cNvPicPr>
          <p:nvPr/>
        </p:nvPicPr>
        <p:blipFill>
          <a:blip r:embed="rId2"/>
          <a:stretch>
            <a:fillRect/>
          </a:stretch>
        </p:blipFill>
        <p:spPr>
          <a:xfrm>
            <a:off x="30996" y="607758"/>
            <a:ext cx="7772400" cy="5796914"/>
          </a:xfrm>
          <a:prstGeom prst="rect">
            <a:avLst/>
          </a:prstGeom>
        </p:spPr>
      </p:pic>
    </p:spTree>
    <p:extLst>
      <p:ext uri="{BB962C8B-B14F-4D97-AF65-F5344CB8AC3E}">
        <p14:creationId xmlns:p14="http://schemas.microsoft.com/office/powerpoint/2010/main" val="329777548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16D4A-A67E-6D6F-9496-E04F2228E441}"/>
              </a:ext>
            </a:extLst>
          </p:cNvPr>
          <p:cNvSpPr>
            <a:spLocks noGrp="1"/>
          </p:cNvSpPr>
          <p:nvPr>
            <p:ph type="title"/>
          </p:nvPr>
        </p:nvSpPr>
        <p:spPr>
          <a:xfrm>
            <a:off x="7592750" y="572569"/>
            <a:ext cx="4472630" cy="1637231"/>
          </a:xfrm>
        </p:spPr>
        <p:txBody>
          <a:bodyPr anchor="b">
            <a:normAutofit/>
          </a:bodyPr>
          <a:lstStyle/>
          <a:p>
            <a:r>
              <a:rPr lang="en-US" sz="4800" dirty="0">
                <a:solidFill>
                  <a:schemeClr val="tx2"/>
                </a:solidFill>
              </a:rPr>
              <a:t>Resources</a:t>
            </a:r>
          </a:p>
        </p:txBody>
      </p:sp>
      <p:sp>
        <p:nvSpPr>
          <p:cNvPr id="3" name="Content Placeholder 2">
            <a:extLst>
              <a:ext uri="{FF2B5EF4-FFF2-40B4-BE49-F238E27FC236}">
                <a16:creationId xmlns:a16="http://schemas.microsoft.com/office/drawing/2014/main" id="{A8E95D0C-1F6A-16C2-E950-B2F1B23CE687}"/>
              </a:ext>
            </a:extLst>
          </p:cNvPr>
          <p:cNvSpPr>
            <a:spLocks noGrp="1"/>
          </p:cNvSpPr>
          <p:nvPr>
            <p:ph idx="1"/>
          </p:nvPr>
        </p:nvSpPr>
        <p:spPr>
          <a:xfrm>
            <a:off x="7604126" y="2611741"/>
            <a:ext cx="4461253" cy="3575957"/>
          </a:xfrm>
        </p:spPr>
        <p:txBody>
          <a:bodyPr>
            <a:normAutofit/>
          </a:bodyPr>
          <a:lstStyle/>
          <a:p>
            <a:pPr marL="0" indent="0">
              <a:buNone/>
            </a:pPr>
            <a:r>
              <a:rPr lang="en-US" sz="3200" dirty="0">
                <a:solidFill>
                  <a:schemeClr val="tx2"/>
                </a:solidFill>
              </a:rPr>
              <a:t>Procedural Audio and </a:t>
            </a:r>
            <a:r>
              <a:rPr lang="en-US" sz="3200" dirty="0" err="1">
                <a:solidFill>
                  <a:schemeClr val="tx2"/>
                </a:solidFill>
              </a:rPr>
              <a:t>GameEngine</a:t>
            </a:r>
            <a:r>
              <a:rPr lang="en-US" sz="3200" dirty="0">
                <a:solidFill>
                  <a:schemeClr val="tx2"/>
                </a:solidFill>
              </a:rPr>
              <a:t>:</a:t>
            </a:r>
            <a:br>
              <a:rPr lang="en-US" sz="3200" dirty="0">
                <a:solidFill>
                  <a:schemeClr val="tx2"/>
                </a:solidFill>
              </a:rPr>
            </a:br>
            <a:br>
              <a:rPr lang="en-US" sz="3200" dirty="0">
                <a:solidFill>
                  <a:schemeClr val="tx2"/>
                </a:solidFill>
              </a:rPr>
            </a:br>
            <a:r>
              <a:rPr lang="en-US" sz="3200" b="1" dirty="0" err="1">
                <a:solidFill>
                  <a:schemeClr val="tx2"/>
                </a:solidFill>
              </a:rPr>
              <a:t>GameSynth</a:t>
            </a:r>
            <a:r>
              <a:rPr lang="en-US" sz="3200" b="1" dirty="0">
                <a:solidFill>
                  <a:schemeClr val="tx2"/>
                </a:solidFill>
              </a:rPr>
              <a:t> by </a:t>
            </a:r>
            <a:r>
              <a:rPr lang="en-US" sz="3200" b="1" dirty="0" err="1">
                <a:solidFill>
                  <a:schemeClr val="tx2"/>
                </a:solidFill>
              </a:rPr>
              <a:t>Tsugi</a:t>
            </a:r>
            <a:r>
              <a:rPr lang="en-US" sz="3200" b="1" dirty="0">
                <a:solidFill>
                  <a:schemeClr val="tx2"/>
                </a:solidFill>
              </a:rPr>
              <a:t> Studio</a:t>
            </a:r>
          </a:p>
        </p:txBody>
      </p:sp>
      <p:sp>
        <p:nvSpPr>
          <p:cNvPr id="4" name="Footer Placeholder 3">
            <a:extLst>
              <a:ext uri="{FF2B5EF4-FFF2-40B4-BE49-F238E27FC236}">
                <a16:creationId xmlns:a16="http://schemas.microsoft.com/office/drawing/2014/main" id="{7AE3F3CF-7E88-A05C-B76D-ABA7615C8F78}"/>
              </a:ext>
            </a:extLst>
          </p:cNvPr>
          <p:cNvSpPr>
            <a:spLocks noGrp="1"/>
          </p:cNvSpPr>
          <p:nvPr>
            <p:ph type="ftr" sz="quarter" idx="11"/>
          </p:nvPr>
        </p:nvSpPr>
        <p:spPr>
          <a:xfrm>
            <a:off x="7223760" y="6356350"/>
            <a:ext cx="4297680" cy="365125"/>
          </a:xfrm>
        </p:spPr>
        <p:txBody>
          <a:bodyPr>
            <a:normAutofit/>
          </a:bodyPr>
          <a:lstStyle/>
          <a:p>
            <a:pPr algn="r">
              <a:spcAft>
                <a:spcPts val="600"/>
              </a:spcAft>
            </a:pPr>
            <a:r>
              <a:rPr lang="en-US" sz="1000">
                <a:solidFill>
                  <a:schemeClr val="tx2"/>
                </a:solidFill>
              </a:rPr>
              <a:t>IGDC 2023 | Prashant Mishra (Soundly)</a:t>
            </a:r>
          </a:p>
        </p:txBody>
      </p:sp>
      <p:pic>
        <p:nvPicPr>
          <p:cNvPr id="6" name="Picture 5" descr="A screenshot of a computer&#10;&#10;Description automatically generated">
            <a:extLst>
              <a:ext uri="{FF2B5EF4-FFF2-40B4-BE49-F238E27FC236}">
                <a16:creationId xmlns:a16="http://schemas.microsoft.com/office/drawing/2014/main" id="{E0525DDC-1ED2-4EBB-7BAD-C1745A4D55B8}"/>
              </a:ext>
            </a:extLst>
          </p:cNvPr>
          <p:cNvPicPr>
            <a:picLocks noChangeAspect="1"/>
          </p:cNvPicPr>
          <p:nvPr/>
        </p:nvPicPr>
        <p:blipFill>
          <a:blip r:embed="rId2"/>
          <a:stretch>
            <a:fillRect/>
          </a:stretch>
        </p:blipFill>
        <p:spPr>
          <a:xfrm>
            <a:off x="235108" y="976393"/>
            <a:ext cx="7225831" cy="4456416"/>
          </a:xfrm>
          <a:prstGeom prst="rect">
            <a:avLst/>
          </a:prstGeom>
        </p:spPr>
      </p:pic>
    </p:spTree>
    <p:extLst>
      <p:ext uri="{BB962C8B-B14F-4D97-AF65-F5344CB8AC3E}">
        <p14:creationId xmlns:p14="http://schemas.microsoft.com/office/powerpoint/2010/main" val="381848166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16D4A-A67E-6D6F-9496-E04F2228E441}"/>
              </a:ext>
            </a:extLst>
          </p:cNvPr>
          <p:cNvSpPr>
            <a:spLocks noGrp="1"/>
          </p:cNvSpPr>
          <p:nvPr>
            <p:ph type="title"/>
          </p:nvPr>
        </p:nvSpPr>
        <p:spPr>
          <a:xfrm>
            <a:off x="7592750" y="1208000"/>
            <a:ext cx="4472630" cy="1637231"/>
          </a:xfrm>
        </p:spPr>
        <p:txBody>
          <a:bodyPr anchor="b">
            <a:normAutofit/>
          </a:bodyPr>
          <a:lstStyle/>
          <a:p>
            <a:r>
              <a:rPr lang="en-US" sz="4800" dirty="0">
                <a:solidFill>
                  <a:schemeClr val="tx2"/>
                </a:solidFill>
              </a:rPr>
              <a:t>Resources</a:t>
            </a:r>
          </a:p>
        </p:txBody>
      </p:sp>
      <p:sp>
        <p:nvSpPr>
          <p:cNvPr id="3" name="Content Placeholder 2">
            <a:extLst>
              <a:ext uri="{FF2B5EF4-FFF2-40B4-BE49-F238E27FC236}">
                <a16:creationId xmlns:a16="http://schemas.microsoft.com/office/drawing/2014/main" id="{A8E95D0C-1F6A-16C2-E950-B2F1B23CE687}"/>
              </a:ext>
            </a:extLst>
          </p:cNvPr>
          <p:cNvSpPr>
            <a:spLocks noGrp="1"/>
          </p:cNvSpPr>
          <p:nvPr>
            <p:ph idx="1"/>
          </p:nvPr>
        </p:nvSpPr>
        <p:spPr>
          <a:xfrm>
            <a:off x="7592750" y="3145518"/>
            <a:ext cx="4461253" cy="3575957"/>
          </a:xfrm>
        </p:spPr>
        <p:txBody>
          <a:bodyPr>
            <a:normAutofit/>
          </a:bodyPr>
          <a:lstStyle/>
          <a:p>
            <a:pPr marL="0" indent="0">
              <a:buNone/>
            </a:pPr>
            <a:r>
              <a:rPr lang="en-US" sz="3200" dirty="0">
                <a:solidFill>
                  <a:schemeClr val="tx2"/>
                </a:solidFill>
              </a:rPr>
              <a:t>AI generated music (BGMs): </a:t>
            </a:r>
            <a:r>
              <a:rPr lang="en-US" sz="3200" b="1" dirty="0" err="1">
                <a:solidFill>
                  <a:schemeClr val="tx2"/>
                </a:solidFill>
              </a:rPr>
              <a:t>Beatoven.ai</a:t>
            </a:r>
            <a:endParaRPr lang="en-US" sz="3200" b="1" dirty="0">
              <a:solidFill>
                <a:schemeClr val="tx2"/>
              </a:solidFill>
            </a:endParaRPr>
          </a:p>
        </p:txBody>
      </p:sp>
      <p:sp>
        <p:nvSpPr>
          <p:cNvPr id="4" name="Footer Placeholder 3">
            <a:extLst>
              <a:ext uri="{FF2B5EF4-FFF2-40B4-BE49-F238E27FC236}">
                <a16:creationId xmlns:a16="http://schemas.microsoft.com/office/drawing/2014/main" id="{7AE3F3CF-7E88-A05C-B76D-ABA7615C8F78}"/>
              </a:ext>
            </a:extLst>
          </p:cNvPr>
          <p:cNvSpPr>
            <a:spLocks noGrp="1"/>
          </p:cNvSpPr>
          <p:nvPr>
            <p:ph type="ftr" sz="quarter" idx="11"/>
          </p:nvPr>
        </p:nvSpPr>
        <p:spPr>
          <a:xfrm>
            <a:off x="7223760" y="6356350"/>
            <a:ext cx="4297680" cy="365125"/>
          </a:xfrm>
        </p:spPr>
        <p:txBody>
          <a:bodyPr>
            <a:normAutofit/>
          </a:bodyPr>
          <a:lstStyle/>
          <a:p>
            <a:pPr algn="r">
              <a:spcAft>
                <a:spcPts val="600"/>
              </a:spcAft>
            </a:pPr>
            <a:r>
              <a:rPr lang="en-US" sz="1000">
                <a:solidFill>
                  <a:schemeClr val="tx2"/>
                </a:solidFill>
              </a:rPr>
              <a:t>IGDC 2023 | Prashant Mishra (Soundly)</a:t>
            </a:r>
          </a:p>
        </p:txBody>
      </p:sp>
      <p:pic>
        <p:nvPicPr>
          <p:cNvPr id="6" name="Picture 5">
            <a:extLst>
              <a:ext uri="{FF2B5EF4-FFF2-40B4-BE49-F238E27FC236}">
                <a16:creationId xmlns:a16="http://schemas.microsoft.com/office/drawing/2014/main" id="{62E034E2-8C0C-F573-EE33-DD0E170086B2}"/>
              </a:ext>
            </a:extLst>
          </p:cNvPr>
          <p:cNvPicPr>
            <a:picLocks noChangeAspect="1"/>
          </p:cNvPicPr>
          <p:nvPr/>
        </p:nvPicPr>
        <p:blipFill>
          <a:blip r:embed="rId2"/>
          <a:stretch>
            <a:fillRect/>
          </a:stretch>
        </p:blipFill>
        <p:spPr>
          <a:xfrm>
            <a:off x="372712" y="817389"/>
            <a:ext cx="6995057" cy="5223222"/>
          </a:xfrm>
          <a:prstGeom prst="rect">
            <a:avLst/>
          </a:prstGeom>
        </p:spPr>
      </p:pic>
    </p:spTree>
    <p:extLst>
      <p:ext uri="{BB962C8B-B14F-4D97-AF65-F5344CB8AC3E}">
        <p14:creationId xmlns:p14="http://schemas.microsoft.com/office/powerpoint/2010/main" val="294203753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16D4A-A67E-6D6F-9496-E04F2228E441}"/>
              </a:ext>
            </a:extLst>
          </p:cNvPr>
          <p:cNvSpPr>
            <a:spLocks noGrp="1"/>
          </p:cNvSpPr>
          <p:nvPr>
            <p:ph type="title"/>
          </p:nvPr>
        </p:nvSpPr>
        <p:spPr>
          <a:xfrm>
            <a:off x="3859685" y="-350211"/>
            <a:ext cx="4472630" cy="1637231"/>
          </a:xfrm>
        </p:spPr>
        <p:txBody>
          <a:bodyPr anchor="b">
            <a:normAutofit/>
          </a:bodyPr>
          <a:lstStyle/>
          <a:p>
            <a:pPr algn="ctr"/>
            <a:r>
              <a:rPr lang="en-US" sz="4800" dirty="0">
                <a:solidFill>
                  <a:schemeClr val="tx2"/>
                </a:solidFill>
              </a:rPr>
              <a:t>Resources</a:t>
            </a:r>
          </a:p>
        </p:txBody>
      </p:sp>
      <p:sp>
        <p:nvSpPr>
          <p:cNvPr id="3" name="Content Placeholder 2">
            <a:extLst>
              <a:ext uri="{FF2B5EF4-FFF2-40B4-BE49-F238E27FC236}">
                <a16:creationId xmlns:a16="http://schemas.microsoft.com/office/drawing/2014/main" id="{A8E95D0C-1F6A-16C2-E950-B2F1B23CE687}"/>
              </a:ext>
            </a:extLst>
          </p:cNvPr>
          <p:cNvSpPr>
            <a:spLocks noGrp="1"/>
          </p:cNvSpPr>
          <p:nvPr>
            <p:ph idx="1"/>
          </p:nvPr>
        </p:nvSpPr>
        <p:spPr>
          <a:xfrm>
            <a:off x="1392263" y="1611753"/>
            <a:ext cx="9407471" cy="1081021"/>
          </a:xfrm>
        </p:spPr>
        <p:txBody>
          <a:bodyPr>
            <a:normAutofit/>
          </a:bodyPr>
          <a:lstStyle/>
          <a:p>
            <a:pPr marL="0" indent="0" algn="ctr">
              <a:buNone/>
            </a:pPr>
            <a:r>
              <a:rPr lang="en-US" sz="3200" dirty="0">
                <a:solidFill>
                  <a:schemeClr val="tx2"/>
                </a:solidFill>
              </a:rPr>
              <a:t>Custom crowdsourced music: </a:t>
            </a:r>
            <a:r>
              <a:rPr lang="en-US" sz="3200" b="1" dirty="0" err="1">
                <a:solidFill>
                  <a:schemeClr val="tx2"/>
                </a:solidFill>
              </a:rPr>
              <a:t>SoundCake</a:t>
            </a:r>
            <a:endParaRPr lang="en-US" sz="3200" b="1" dirty="0">
              <a:solidFill>
                <a:schemeClr val="tx2"/>
              </a:solidFill>
            </a:endParaRPr>
          </a:p>
        </p:txBody>
      </p:sp>
      <p:sp>
        <p:nvSpPr>
          <p:cNvPr id="4" name="Footer Placeholder 3">
            <a:extLst>
              <a:ext uri="{FF2B5EF4-FFF2-40B4-BE49-F238E27FC236}">
                <a16:creationId xmlns:a16="http://schemas.microsoft.com/office/drawing/2014/main" id="{7AE3F3CF-7E88-A05C-B76D-ABA7615C8F78}"/>
              </a:ext>
            </a:extLst>
          </p:cNvPr>
          <p:cNvSpPr>
            <a:spLocks noGrp="1"/>
          </p:cNvSpPr>
          <p:nvPr>
            <p:ph type="ftr" sz="quarter" idx="11"/>
          </p:nvPr>
        </p:nvSpPr>
        <p:spPr>
          <a:xfrm>
            <a:off x="7223760" y="6356350"/>
            <a:ext cx="4297680" cy="365125"/>
          </a:xfrm>
        </p:spPr>
        <p:txBody>
          <a:bodyPr>
            <a:normAutofit/>
          </a:bodyPr>
          <a:lstStyle/>
          <a:p>
            <a:pPr algn="r">
              <a:spcAft>
                <a:spcPts val="600"/>
              </a:spcAft>
            </a:pPr>
            <a:r>
              <a:rPr lang="en-US" sz="1000">
                <a:solidFill>
                  <a:schemeClr val="tx2"/>
                </a:solidFill>
              </a:rPr>
              <a:t>IGDC 2023 | Prashant Mishra (Soundly)</a:t>
            </a:r>
          </a:p>
        </p:txBody>
      </p:sp>
      <p:sp>
        <p:nvSpPr>
          <p:cNvPr id="8" name="TextBox 7">
            <a:extLst>
              <a:ext uri="{FF2B5EF4-FFF2-40B4-BE49-F238E27FC236}">
                <a16:creationId xmlns:a16="http://schemas.microsoft.com/office/drawing/2014/main" id="{FD1BE57F-1F76-126C-F6F2-59742A91381E}"/>
              </a:ext>
            </a:extLst>
          </p:cNvPr>
          <p:cNvSpPr txBox="1"/>
          <p:nvPr/>
        </p:nvSpPr>
        <p:spPr>
          <a:xfrm>
            <a:off x="9159498" y="3533614"/>
            <a:ext cx="184731" cy="369332"/>
          </a:xfrm>
          <a:prstGeom prst="rect">
            <a:avLst/>
          </a:prstGeom>
          <a:noFill/>
        </p:spPr>
        <p:txBody>
          <a:bodyPr wrap="none" rtlCol="0">
            <a:spAutoFit/>
          </a:bodyPr>
          <a:lstStyle/>
          <a:p>
            <a:endParaRPr lang="en-US" dirty="0"/>
          </a:p>
        </p:txBody>
      </p:sp>
      <p:pic>
        <p:nvPicPr>
          <p:cNvPr id="7" name="Picture 6" descr="A black and purple text&#10;&#10;Description automatically generated">
            <a:extLst>
              <a:ext uri="{FF2B5EF4-FFF2-40B4-BE49-F238E27FC236}">
                <a16:creationId xmlns:a16="http://schemas.microsoft.com/office/drawing/2014/main" id="{94657D12-7A37-B3DE-B404-C1ADA04C8012}"/>
              </a:ext>
            </a:extLst>
          </p:cNvPr>
          <p:cNvPicPr>
            <a:picLocks noChangeAspect="1"/>
          </p:cNvPicPr>
          <p:nvPr/>
        </p:nvPicPr>
        <p:blipFill>
          <a:blip r:embed="rId2"/>
          <a:stretch>
            <a:fillRect/>
          </a:stretch>
        </p:blipFill>
        <p:spPr>
          <a:xfrm>
            <a:off x="2412522" y="2256934"/>
            <a:ext cx="7366954" cy="3890074"/>
          </a:xfrm>
          <a:prstGeom prst="rect">
            <a:avLst/>
          </a:prstGeom>
        </p:spPr>
      </p:pic>
    </p:spTree>
    <p:extLst>
      <p:ext uri="{BB962C8B-B14F-4D97-AF65-F5344CB8AC3E}">
        <p14:creationId xmlns:p14="http://schemas.microsoft.com/office/powerpoint/2010/main" val="51009066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F16D4A-A67E-6D6F-9496-E04F2228E441}"/>
              </a:ext>
            </a:extLst>
          </p:cNvPr>
          <p:cNvSpPr>
            <a:spLocks noGrp="1"/>
          </p:cNvSpPr>
          <p:nvPr>
            <p:ph type="title"/>
          </p:nvPr>
        </p:nvSpPr>
        <p:spPr>
          <a:xfrm>
            <a:off x="5893856" y="133565"/>
            <a:ext cx="4840010" cy="1807305"/>
          </a:xfrm>
        </p:spPr>
        <p:txBody>
          <a:bodyPr>
            <a:normAutofit/>
          </a:bodyPr>
          <a:lstStyle/>
          <a:p>
            <a:r>
              <a:rPr lang="en-US" dirty="0"/>
              <a:t>Learning Resources &amp; Communities</a:t>
            </a:r>
          </a:p>
        </p:txBody>
      </p:sp>
      <p:pic>
        <p:nvPicPr>
          <p:cNvPr id="10" name="Picture 9" descr="Dice and pins on a board game">
            <a:extLst>
              <a:ext uri="{FF2B5EF4-FFF2-40B4-BE49-F238E27FC236}">
                <a16:creationId xmlns:a16="http://schemas.microsoft.com/office/drawing/2014/main" id="{694A14EF-1065-1AE3-7227-28C05558ADF8}"/>
              </a:ext>
            </a:extLst>
          </p:cNvPr>
          <p:cNvPicPr>
            <a:picLocks noChangeAspect="1"/>
          </p:cNvPicPr>
          <p:nvPr/>
        </p:nvPicPr>
        <p:blipFill rotWithShape="1">
          <a:blip r:embed="rId2"/>
          <a:srcRect l="9742" r="30948"/>
          <a:stretch/>
        </p:blipFill>
        <p:spPr>
          <a:xfrm>
            <a:off x="-712902" y="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6" name="Content Placeholder 5">
            <a:extLst>
              <a:ext uri="{FF2B5EF4-FFF2-40B4-BE49-F238E27FC236}">
                <a16:creationId xmlns:a16="http://schemas.microsoft.com/office/drawing/2014/main" id="{548CD54B-D120-E99F-3894-95E1E73740C8}"/>
              </a:ext>
            </a:extLst>
          </p:cNvPr>
          <p:cNvSpPr>
            <a:spLocks noGrp="1"/>
          </p:cNvSpPr>
          <p:nvPr>
            <p:ph idx="1"/>
          </p:nvPr>
        </p:nvSpPr>
        <p:spPr>
          <a:xfrm>
            <a:off x="5893855" y="1986692"/>
            <a:ext cx="6116549" cy="4233133"/>
          </a:xfrm>
        </p:spPr>
        <p:txBody>
          <a:bodyPr>
            <a:normAutofit/>
          </a:bodyPr>
          <a:lstStyle/>
          <a:p>
            <a:pPr marL="0" indent="0">
              <a:buNone/>
            </a:pPr>
            <a:r>
              <a:rPr lang="en-US" sz="2400" dirty="0"/>
              <a:t>Game Audio India: </a:t>
            </a:r>
            <a:r>
              <a:rPr lang="en-US" sz="2400" u="sng" dirty="0" err="1"/>
              <a:t>gameaudio.in</a:t>
            </a:r>
            <a:endParaRPr lang="en-US" sz="2400" u="sng" dirty="0"/>
          </a:p>
          <a:p>
            <a:pPr marL="0" indent="0">
              <a:buNone/>
            </a:pPr>
            <a:r>
              <a:rPr lang="en-US" sz="2400" dirty="0"/>
              <a:t>School of Video Game Audio: </a:t>
            </a:r>
            <a:r>
              <a:rPr lang="en-US" sz="2400" u="sng" dirty="0" err="1"/>
              <a:t>sovga.com</a:t>
            </a:r>
            <a:endParaRPr lang="en-US" sz="2400" u="sng" dirty="0"/>
          </a:p>
          <a:p>
            <a:pPr marL="0" indent="0">
              <a:buNone/>
            </a:pPr>
            <a:r>
              <a:rPr lang="en-US" sz="2400" dirty="0"/>
              <a:t>Game Audio Learning: </a:t>
            </a:r>
            <a:r>
              <a:rPr lang="en-US" sz="2400" u="sng" dirty="0" err="1"/>
              <a:t>gameaudiolearning.com</a:t>
            </a:r>
            <a:endParaRPr lang="en-US" sz="2400" u="sng" dirty="0"/>
          </a:p>
          <a:p>
            <a:pPr marL="0" indent="0">
              <a:buNone/>
            </a:pPr>
            <a:r>
              <a:rPr lang="en-US" sz="2400" dirty="0"/>
              <a:t>Social media for game audio: </a:t>
            </a:r>
            <a:r>
              <a:rPr lang="en-US" sz="2400" u="sng" dirty="0" err="1"/>
              <a:t>airwiggles.com</a:t>
            </a:r>
            <a:endParaRPr lang="en-US" sz="2400" u="sng" dirty="0"/>
          </a:p>
          <a:p>
            <a:pPr marL="0" indent="0">
              <a:buNone/>
            </a:pPr>
            <a:endParaRPr lang="en-US" sz="2400" u="sng" dirty="0"/>
          </a:p>
          <a:p>
            <a:pPr marL="0" indent="0">
              <a:buNone/>
            </a:pPr>
            <a:r>
              <a:rPr lang="en-US" sz="2400" dirty="0"/>
              <a:t>Audio tech &amp; Music tech: </a:t>
            </a:r>
            <a:r>
              <a:rPr lang="en-US" sz="2400" dirty="0" err="1"/>
              <a:t>ADCx</a:t>
            </a:r>
            <a:r>
              <a:rPr lang="en-US" sz="2400" dirty="0"/>
              <a:t> India 24 &amp; Music Hack Day India</a:t>
            </a:r>
          </a:p>
          <a:p>
            <a:pPr marL="0" indent="0">
              <a:buNone/>
            </a:pPr>
            <a:r>
              <a:rPr lang="en-IN" sz="2400" u="sng" dirty="0" err="1">
                <a:effectLst/>
                <a:latin typeface=".SF NS"/>
              </a:rPr>
              <a:t>audio.dev</a:t>
            </a:r>
            <a:r>
              <a:rPr lang="en-IN" sz="2400" u="sng" dirty="0">
                <a:effectLst/>
                <a:latin typeface=".SF NS"/>
              </a:rPr>
              <a:t>/adcx-india-24</a:t>
            </a:r>
          </a:p>
        </p:txBody>
      </p:sp>
      <p:sp>
        <p:nvSpPr>
          <p:cNvPr id="4" name="Footer Placeholder 3">
            <a:extLst>
              <a:ext uri="{FF2B5EF4-FFF2-40B4-BE49-F238E27FC236}">
                <a16:creationId xmlns:a16="http://schemas.microsoft.com/office/drawing/2014/main" id="{7AE3F3CF-7E88-A05C-B76D-ABA7615C8F78}"/>
              </a:ext>
            </a:extLst>
          </p:cNvPr>
          <p:cNvSpPr>
            <a:spLocks noGrp="1"/>
          </p:cNvSpPr>
          <p:nvPr>
            <p:ph type="ftr" sz="quarter" idx="11"/>
          </p:nvPr>
        </p:nvSpPr>
        <p:spPr>
          <a:xfrm>
            <a:off x="4038600" y="6356350"/>
            <a:ext cx="4114800" cy="365125"/>
          </a:xfrm>
        </p:spPr>
        <p:txBody>
          <a:bodyPr>
            <a:normAutofit/>
          </a:bodyPr>
          <a:lstStyle/>
          <a:p>
            <a:pPr>
              <a:spcAft>
                <a:spcPts val="600"/>
              </a:spcAft>
            </a:pPr>
            <a:r>
              <a:rPr lang="en-US"/>
              <a:t>IGDC 2023 | Prashant Mishra (Soundly)</a:t>
            </a:r>
          </a:p>
        </p:txBody>
      </p:sp>
      <p:sp>
        <p:nvSpPr>
          <p:cNvPr id="8" name="TextBox 7">
            <a:extLst>
              <a:ext uri="{FF2B5EF4-FFF2-40B4-BE49-F238E27FC236}">
                <a16:creationId xmlns:a16="http://schemas.microsoft.com/office/drawing/2014/main" id="{FD1BE57F-1F76-126C-F6F2-59742A91381E}"/>
              </a:ext>
            </a:extLst>
          </p:cNvPr>
          <p:cNvSpPr txBox="1"/>
          <p:nvPr/>
        </p:nvSpPr>
        <p:spPr>
          <a:xfrm>
            <a:off x="9159498" y="3533614"/>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42405908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 name="Rectangle 10">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7729B8-97B6-CFDD-5E71-DA7B63E44306}"/>
              </a:ext>
            </a:extLst>
          </p:cNvPr>
          <p:cNvSpPr>
            <a:spLocks noGrp="1"/>
          </p:cNvSpPr>
          <p:nvPr>
            <p:ph type="title"/>
          </p:nvPr>
        </p:nvSpPr>
        <p:spPr>
          <a:xfrm>
            <a:off x="761802" y="501651"/>
            <a:ext cx="2204917" cy="1624520"/>
          </a:xfrm>
        </p:spPr>
        <p:txBody>
          <a:bodyPr anchor="ctr">
            <a:normAutofit/>
          </a:bodyPr>
          <a:lstStyle/>
          <a:p>
            <a:r>
              <a:rPr lang="en-US" sz="4000" dirty="0"/>
              <a:t>About me</a:t>
            </a:r>
          </a:p>
        </p:txBody>
      </p:sp>
      <p:sp>
        <p:nvSpPr>
          <p:cNvPr id="3" name="Content Placeholder 2">
            <a:extLst>
              <a:ext uri="{FF2B5EF4-FFF2-40B4-BE49-F238E27FC236}">
                <a16:creationId xmlns:a16="http://schemas.microsoft.com/office/drawing/2014/main" id="{340411DF-1084-1AE6-0C69-5CFB3D80C386}"/>
              </a:ext>
            </a:extLst>
          </p:cNvPr>
          <p:cNvSpPr>
            <a:spLocks noGrp="1"/>
          </p:cNvSpPr>
          <p:nvPr>
            <p:ph idx="1"/>
          </p:nvPr>
        </p:nvSpPr>
        <p:spPr>
          <a:xfrm>
            <a:off x="761802" y="2743200"/>
            <a:ext cx="5327371" cy="3613149"/>
          </a:xfrm>
        </p:spPr>
        <p:txBody>
          <a:bodyPr anchor="ctr">
            <a:normAutofit/>
          </a:bodyPr>
          <a:lstStyle/>
          <a:p>
            <a:r>
              <a:rPr lang="en-US" sz="2400"/>
              <a:t>I’m listening</a:t>
            </a:r>
          </a:p>
          <a:p>
            <a:r>
              <a:rPr lang="en-US" sz="2400"/>
              <a:t>Love to set up creative collaboration</a:t>
            </a:r>
          </a:p>
          <a:p>
            <a:r>
              <a:rPr lang="en-US" sz="2400"/>
              <a:t>Audio Director</a:t>
            </a:r>
          </a:p>
          <a:p>
            <a:r>
              <a:rPr lang="en-US" sz="2400"/>
              <a:t>Product Creator</a:t>
            </a:r>
          </a:p>
          <a:p>
            <a:r>
              <a:rPr lang="en-US" sz="2400"/>
              <a:t>Educator (Wwise Certified Instructor)</a:t>
            </a:r>
          </a:p>
          <a:p>
            <a:r>
              <a:rPr lang="en-US" sz="2400"/>
              <a:t>Audiophile</a:t>
            </a:r>
          </a:p>
          <a:p>
            <a:endParaRPr lang="en-US" sz="2400" dirty="0"/>
          </a:p>
        </p:txBody>
      </p:sp>
      <p:pic>
        <p:nvPicPr>
          <p:cNvPr id="5" name="Picture 4" descr="Assorted cassette tapes">
            <a:extLst>
              <a:ext uri="{FF2B5EF4-FFF2-40B4-BE49-F238E27FC236}">
                <a16:creationId xmlns:a16="http://schemas.microsoft.com/office/drawing/2014/main" id="{B72526F6-F6D5-026A-A55D-C7C8F39E1B8D}"/>
              </a:ext>
            </a:extLst>
          </p:cNvPr>
          <p:cNvPicPr>
            <a:picLocks noChangeAspect="1"/>
          </p:cNvPicPr>
          <p:nvPr/>
        </p:nvPicPr>
        <p:blipFill rotWithShape="1">
          <a:blip r:embed="rId2"/>
          <a:srcRect l="11660" r="28939" b="-2"/>
          <a:stretch/>
        </p:blipFill>
        <p:spPr>
          <a:xfrm>
            <a:off x="6096000" y="1"/>
            <a:ext cx="6102825" cy="6858000"/>
          </a:xfrm>
          <a:prstGeom prst="rect">
            <a:avLst/>
          </a:prstGeom>
        </p:spPr>
      </p:pic>
      <p:sp>
        <p:nvSpPr>
          <p:cNvPr id="6" name="Footer Placeholder 5">
            <a:extLst>
              <a:ext uri="{FF2B5EF4-FFF2-40B4-BE49-F238E27FC236}">
                <a16:creationId xmlns:a16="http://schemas.microsoft.com/office/drawing/2014/main" id="{5C9C3BC7-4B63-9FF3-5D3A-C6AB45FE16C9}"/>
              </a:ext>
            </a:extLst>
          </p:cNvPr>
          <p:cNvSpPr>
            <a:spLocks noGrp="1"/>
          </p:cNvSpPr>
          <p:nvPr>
            <p:ph type="ftr" sz="quarter" idx="11"/>
          </p:nvPr>
        </p:nvSpPr>
        <p:spPr/>
        <p:txBody>
          <a:bodyPr/>
          <a:lstStyle/>
          <a:p>
            <a:r>
              <a:rPr lang="en-US"/>
              <a:t>IGDC 2023 | Prashant Mishra (Soundly)</a:t>
            </a:r>
          </a:p>
        </p:txBody>
      </p:sp>
      <p:pic>
        <p:nvPicPr>
          <p:cNvPr id="7" name="Picture 6">
            <a:extLst>
              <a:ext uri="{FF2B5EF4-FFF2-40B4-BE49-F238E27FC236}">
                <a16:creationId xmlns:a16="http://schemas.microsoft.com/office/drawing/2014/main" id="{8A4D1160-856F-1CEB-4292-69F0B7B44D33}"/>
              </a:ext>
            </a:extLst>
          </p:cNvPr>
          <p:cNvPicPr>
            <a:picLocks noChangeAspect="1"/>
          </p:cNvPicPr>
          <p:nvPr/>
        </p:nvPicPr>
        <p:blipFill rotWithShape="1">
          <a:blip r:embed="rId3"/>
          <a:srcRect l="9738" r="9591"/>
          <a:stretch/>
        </p:blipFill>
        <p:spPr>
          <a:xfrm>
            <a:off x="7572939" y="2224006"/>
            <a:ext cx="3661484" cy="2593550"/>
          </a:xfrm>
          <a:prstGeom prst="rect">
            <a:avLst/>
          </a:prstGeom>
          <a:ln>
            <a:solidFill>
              <a:schemeClr val="accent1"/>
            </a:solidFill>
          </a:ln>
          <a:effectLst>
            <a:outerShdw blurRad="27665" dist="50800" dir="2340000" sx="99413" sy="99413" algn="ctr" rotWithShape="0">
              <a:srgbClr val="000000">
                <a:alpha val="84200"/>
              </a:srgbClr>
            </a:outerShdw>
          </a:effectLst>
        </p:spPr>
      </p:pic>
    </p:spTree>
    <p:extLst>
      <p:ext uri="{BB962C8B-B14F-4D97-AF65-F5344CB8AC3E}">
        <p14:creationId xmlns:p14="http://schemas.microsoft.com/office/powerpoint/2010/main" val="181179238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D4E3E0-2BC0-F68F-AC6F-9808DF01B357}"/>
              </a:ext>
            </a:extLst>
          </p:cNvPr>
          <p:cNvSpPr>
            <a:spLocks noGrp="1"/>
          </p:cNvSpPr>
          <p:nvPr>
            <p:ph type="title"/>
          </p:nvPr>
        </p:nvSpPr>
        <p:spPr>
          <a:xfrm>
            <a:off x="4654296" y="640080"/>
            <a:ext cx="6894576" cy="3566160"/>
          </a:xfrm>
        </p:spPr>
        <p:txBody>
          <a:bodyPr vert="horz" lIns="91440" tIns="45720" rIns="91440" bIns="45720" rtlCol="0" anchor="b">
            <a:normAutofit/>
          </a:bodyPr>
          <a:lstStyle/>
          <a:p>
            <a:r>
              <a:rPr lang="en-US" sz="6600"/>
              <a:t>Summary</a:t>
            </a:r>
          </a:p>
        </p:txBody>
      </p:sp>
      <p:pic>
        <p:nvPicPr>
          <p:cNvPr id="6" name="Picture 5" descr="Pen placed on top of a signature line">
            <a:extLst>
              <a:ext uri="{FF2B5EF4-FFF2-40B4-BE49-F238E27FC236}">
                <a16:creationId xmlns:a16="http://schemas.microsoft.com/office/drawing/2014/main" id="{22E3799C-6FA4-FDB6-6FF4-0D8059D01D66}"/>
              </a:ext>
            </a:extLst>
          </p:cNvPr>
          <p:cNvPicPr>
            <a:picLocks noChangeAspect="1"/>
          </p:cNvPicPr>
          <p:nvPr/>
        </p:nvPicPr>
        <p:blipFill rotWithShape="1">
          <a:blip r:embed="rId2"/>
          <a:srcRect l="55238" r="5344" b="-1"/>
          <a:stretch/>
        </p:blipFill>
        <p:spPr>
          <a:xfrm>
            <a:off x="20" y="10"/>
            <a:ext cx="4049786" cy="6857990"/>
          </a:xfrm>
          <a:custGeom>
            <a:avLst/>
            <a:gdLst/>
            <a:ahLst/>
            <a:cxnLst/>
            <a:rect l="l" t="t" r="r" b="b"/>
            <a:pathLst>
              <a:path w="4049806" h="6858000">
                <a:moveTo>
                  <a:pt x="0" y="0"/>
                </a:moveTo>
                <a:lnTo>
                  <a:pt x="4018525" y="0"/>
                </a:lnTo>
                <a:lnTo>
                  <a:pt x="4019816" y="10931"/>
                </a:lnTo>
                <a:cubicBezTo>
                  <a:pt x="4034945" y="94836"/>
                  <a:pt x="4032275" y="179884"/>
                  <a:pt x="4036343" y="264297"/>
                </a:cubicBezTo>
                <a:cubicBezTo>
                  <a:pt x="4041301" y="367652"/>
                  <a:pt x="4035072" y="471135"/>
                  <a:pt x="4032911" y="574617"/>
                </a:cubicBezTo>
                <a:cubicBezTo>
                  <a:pt x="4031004" y="662717"/>
                  <a:pt x="4022232" y="750690"/>
                  <a:pt x="4025029" y="838916"/>
                </a:cubicBezTo>
                <a:cubicBezTo>
                  <a:pt x="4025029" y="841968"/>
                  <a:pt x="4025029" y="845019"/>
                  <a:pt x="4025029" y="848070"/>
                </a:cubicBezTo>
                <a:cubicBezTo>
                  <a:pt x="4017020" y="945068"/>
                  <a:pt x="4017020" y="1042576"/>
                  <a:pt x="4025029" y="1139574"/>
                </a:cubicBezTo>
                <a:cubicBezTo>
                  <a:pt x="4027609" y="1179950"/>
                  <a:pt x="4026885" y="1220466"/>
                  <a:pt x="4022868" y="1260728"/>
                </a:cubicBezTo>
                <a:cubicBezTo>
                  <a:pt x="4019054" y="1311960"/>
                  <a:pt x="4006849" y="1364083"/>
                  <a:pt x="4015621" y="1414934"/>
                </a:cubicBezTo>
                <a:cubicBezTo>
                  <a:pt x="4021367" y="1456784"/>
                  <a:pt x="4024558" y="1498940"/>
                  <a:pt x="4025156" y="1541172"/>
                </a:cubicBezTo>
                <a:cubicBezTo>
                  <a:pt x="4029478" y="1635755"/>
                  <a:pt x="4025283" y="1730847"/>
                  <a:pt x="4023757" y="1825685"/>
                </a:cubicBezTo>
                <a:cubicBezTo>
                  <a:pt x="4021850" y="1936286"/>
                  <a:pt x="4024647" y="2046634"/>
                  <a:pt x="4015748" y="2157235"/>
                </a:cubicBezTo>
                <a:cubicBezTo>
                  <a:pt x="4010790" y="2246581"/>
                  <a:pt x="4010790" y="2336130"/>
                  <a:pt x="4015748" y="2425476"/>
                </a:cubicBezTo>
                <a:cubicBezTo>
                  <a:pt x="4018164" y="2507473"/>
                  <a:pt x="4030495" y="2588454"/>
                  <a:pt x="4028461" y="2671214"/>
                </a:cubicBezTo>
                <a:cubicBezTo>
                  <a:pt x="4026046" y="2767832"/>
                  <a:pt x="4014604" y="2863940"/>
                  <a:pt x="4018164" y="2960685"/>
                </a:cubicBezTo>
                <a:cubicBezTo>
                  <a:pt x="4019816" y="3006832"/>
                  <a:pt x="4019944" y="3052980"/>
                  <a:pt x="4020961" y="3099127"/>
                </a:cubicBezTo>
                <a:cubicBezTo>
                  <a:pt x="4021978" y="3154682"/>
                  <a:pt x="4032021" y="3210110"/>
                  <a:pt x="4026427" y="3265665"/>
                </a:cubicBezTo>
                <a:cubicBezTo>
                  <a:pt x="4017147" y="3358087"/>
                  <a:pt x="3993120" y="3448857"/>
                  <a:pt x="4008121" y="3543567"/>
                </a:cubicBezTo>
                <a:cubicBezTo>
                  <a:pt x="4016384" y="3595690"/>
                  <a:pt x="4025791" y="3647940"/>
                  <a:pt x="4030495" y="3700571"/>
                </a:cubicBezTo>
                <a:cubicBezTo>
                  <a:pt x="4034690" y="3747608"/>
                  <a:pt x="4045369" y="3795408"/>
                  <a:pt x="4037233" y="3842191"/>
                </a:cubicBezTo>
                <a:cubicBezTo>
                  <a:pt x="4030368" y="3882237"/>
                  <a:pt x="4034055" y="3922282"/>
                  <a:pt x="4028715" y="3962327"/>
                </a:cubicBezTo>
                <a:cubicBezTo>
                  <a:pt x="4021723" y="4014831"/>
                  <a:pt x="4017910" y="4068352"/>
                  <a:pt x="4012697" y="4121111"/>
                </a:cubicBezTo>
                <a:cubicBezTo>
                  <a:pt x="4007866" y="4169038"/>
                  <a:pt x="4004307" y="4216838"/>
                  <a:pt x="4017020" y="4261841"/>
                </a:cubicBezTo>
                <a:cubicBezTo>
                  <a:pt x="4048039" y="4375112"/>
                  <a:pt x="4031004" y="4487748"/>
                  <a:pt x="4019308" y="4600257"/>
                </a:cubicBezTo>
                <a:cubicBezTo>
                  <a:pt x="4013587" y="4655049"/>
                  <a:pt x="4005197" y="4712765"/>
                  <a:pt x="4017910" y="4762853"/>
                </a:cubicBezTo>
                <a:cubicBezTo>
                  <a:pt x="4041428" y="4851716"/>
                  <a:pt x="4022995" y="4936764"/>
                  <a:pt x="4012824" y="5021432"/>
                </a:cubicBezTo>
                <a:cubicBezTo>
                  <a:pt x="4002654" y="5106099"/>
                  <a:pt x="4000239" y="5189495"/>
                  <a:pt x="4018037" y="5272637"/>
                </a:cubicBezTo>
                <a:cubicBezTo>
                  <a:pt x="4030495" y="5331116"/>
                  <a:pt x="4030495" y="5390612"/>
                  <a:pt x="4032021" y="5449600"/>
                </a:cubicBezTo>
                <a:cubicBezTo>
                  <a:pt x="4032911" y="5486339"/>
                  <a:pt x="4019308" y="5523842"/>
                  <a:pt x="4010282" y="5560582"/>
                </a:cubicBezTo>
                <a:cubicBezTo>
                  <a:pt x="3994009" y="5626943"/>
                  <a:pt x="3988162" y="5694321"/>
                  <a:pt x="4010282" y="5759029"/>
                </a:cubicBezTo>
                <a:cubicBezTo>
                  <a:pt x="4040793" y="5848655"/>
                  <a:pt x="4058336" y="5938407"/>
                  <a:pt x="4045623" y="6033117"/>
                </a:cubicBezTo>
                <a:cubicBezTo>
                  <a:pt x="4038377" y="6091724"/>
                  <a:pt x="4036597" y="6151347"/>
                  <a:pt x="4025664" y="6209190"/>
                </a:cubicBezTo>
                <a:cubicBezTo>
                  <a:pt x="4007358" y="6304790"/>
                  <a:pt x="4013841" y="6399882"/>
                  <a:pt x="4028461" y="6494211"/>
                </a:cubicBezTo>
                <a:cubicBezTo>
                  <a:pt x="4038542" y="6573081"/>
                  <a:pt x="4039610" y="6652829"/>
                  <a:pt x="4031639" y="6731941"/>
                </a:cubicBezTo>
                <a:lnTo>
                  <a:pt x="4022913" y="6858000"/>
                </a:lnTo>
                <a:lnTo>
                  <a:pt x="0" y="6858000"/>
                </a:lnTo>
                <a:close/>
              </a:path>
            </a:pathLst>
          </a:custGeom>
        </p:spPr>
      </p:pic>
      <p:sp>
        <p:nvSpPr>
          <p:cNvPr id="12" name="sketchy line">
            <a:extLst>
              <a:ext uri="{FF2B5EF4-FFF2-40B4-BE49-F238E27FC236}">
                <a16:creationId xmlns:a16="http://schemas.microsoft.com/office/drawing/2014/main" id="{82580482-BA80-420A-8A05-C58E97F2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4409267"/>
            <a:ext cx="4242816" cy="18288"/>
          </a:xfrm>
          <a:custGeom>
            <a:avLst/>
            <a:gdLst>
              <a:gd name="connsiteX0" fmla="*/ 0 w 4242816"/>
              <a:gd name="connsiteY0" fmla="*/ 0 h 18288"/>
              <a:gd name="connsiteX1" fmla="*/ 690973 w 4242816"/>
              <a:gd name="connsiteY1" fmla="*/ 0 h 18288"/>
              <a:gd name="connsiteX2" fmla="*/ 1212233 w 4242816"/>
              <a:gd name="connsiteY2" fmla="*/ 0 h 18288"/>
              <a:gd name="connsiteX3" fmla="*/ 1860778 w 4242816"/>
              <a:gd name="connsiteY3" fmla="*/ 0 h 18288"/>
              <a:gd name="connsiteX4" fmla="*/ 2424466 w 4242816"/>
              <a:gd name="connsiteY4" fmla="*/ 0 h 18288"/>
              <a:gd name="connsiteX5" fmla="*/ 3115439 w 4242816"/>
              <a:gd name="connsiteY5" fmla="*/ 0 h 18288"/>
              <a:gd name="connsiteX6" fmla="*/ 3636699 w 4242816"/>
              <a:gd name="connsiteY6" fmla="*/ 0 h 18288"/>
              <a:gd name="connsiteX7" fmla="*/ 4242816 w 4242816"/>
              <a:gd name="connsiteY7" fmla="*/ 0 h 18288"/>
              <a:gd name="connsiteX8" fmla="*/ 4242816 w 4242816"/>
              <a:gd name="connsiteY8" fmla="*/ 18288 h 18288"/>
              <a:gd name="connsiteX9" fmla="*/ 3636699 w 4242816"/>
              <a:gd name="connsiteY9" fmla="*/ 18288 h 18288"/>
              <a:gd name="connsiteX10" fmla="*/ 3030583 w 4242816"/>
              <a:gd name="connsiteY10" fmla="*/ 18288 h 18288"/>
              <a:gd name="connsiteX11" fmla="*/ 2466894 w 4242816"/>
              <a:gd name="connsiteY11" fmla="*/ 18288 h 18288"/>
              <a:gd name="connsiteX12" fmla="*/ 1988062 w 4242816"/>
              <a:gd name="connsiteY12" fmla="*/ 18288 h 18288"/>
              <a:gd name="connsiteX13" fmla="*/ 1466802 w 4242816"/>
              <a:gd name="connsiteY13" fmla="*/ 18288 h 18288"/>
              <a:gd name="connsiteX14" fmla="*/ 860686 w 4242816"/>
              <a:gd name="connsiteY14" fmla="*/ 18288 h 18288"/>
              <a:gd name="connsiteX15" fmla="*/ 0 w 4242816"/>
              <a:gd name="connsiteY15" fmla="*/ 18288 h 18288"/>
              <a:gd name="connsiteX16" fmla="*/ 0 w 4242816"/>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2816" h="18288" fill="none" extrusionOk="0">
                <a:moveTo>
                  <a:pt x="0" y="0"/>
                </a:moveTo>
                <a:cubicBezTo>
                  <a:pt x="249934" y="1471"/>
                  <a:pt x="379877" y="-29444"/>
                  <a:pt x="690973" y="0"/>
                </a:cubicBezTo>
                <a:cubicBezTo>
                  <a:pt x="1002069" y="29444"/>
                  <a:pt x="1021583" y="17501"/>
                  <a:pt x="1212233" y="0"/>
                </a:cubicBezTo>
                <a:cubicBezTo>
                  <a:pt x="1402883" y="-17501"/>
                  <a:pt x="1678760" y="5386"/>
                  <a:pt x="1860778" y="0"/>
                </a:cubicBezTo>
                <a:cubicBezTo>
                  <a:pt x="2042796" y="-5386"/>
                  <a:pt x="2245608" y="-22401"/>
                  <a:pt x="2424466" y="0"/>
                </a:cubicBezTo>
                <a:cubicBezTo>
                  <a:pt x="2603324" y="22401"/>
                  <a:pt x="2890020" y="33806"/>
                  <a:pt x="3115439" y="0"/>
                </a:cubicBezTo>
                <a:cubicBezTo>
                  <a:pt x="3340858" y="-33806"/>
                  <a:pt x="3428300" y="18628"/>
                  <a:pt x="3636699" y="0"/>
                </a:cubicBezTo>
                <a:cubicBezTo>
                  <a:pt x="3845098" y="-18628"/>
                  <a:pt x="4108824" y="5541"/>
                  <a:pt x="4242816" y="0"/>
                </a:cubicBezTo>
                <a:cubicBezTo>
                  <a:pt x="4242066" y="4160"/>
                  <a:pt x="4243125" y="10356"/>
                  <a:pt x="4242816" y="18288"/>
                </a:cubicBezTo>
                <a:cubicBezTo>
                  <a:pt x="4113424" y="32735"/>
                  <a:pt x="3768327" y="47567"/>
                  <a:pt x="3636699" y="18288"/>
                </a:cubicBezTo>
                <a:cubicBezTo>
                  <a:pt x="3505071" y="-10991"/>
                  <a:pt x="3294208" y="-4990"/>
                  <a:pt x="3030583" y="18288"/>
                </a:cubicBezTo>
                <a:cubicBezTo>
                  <a:pt x="2766958" y="41566"/>
                  <a:pt x="2649277" y="20974"/>
                  <a:pt x="2466894" y="18288"/>
                </a:cubicBezTo>
                <a:cubicBezTo>
                  <a:pt x="2284511" y="15602"/>
                  <a:pt x="2151277" y="1154"/>
                  <a:pt x="1988062" y="18288"/>
                </a:cubicBezTo>
                <a:cubicBezTo>
                  <a:pt x="1824847" y="35422"/>
                  <a:pt x="1691359" y="9265"/>
                  <a:pt x="1466802" y="18288"/>
                </a:cubicBezTo>
                <a:cubicBezTo>
                  <a:pt x="1242245" y="27311"/>
                  <a:pt x="1006161" y="36605"/>
                  <a:pt x="860686" y="18288"/>
                </a:cubicBezTo>
                <a:cubicBezTo>
                  <a:pt x="715211" y="-29"/>
                  <a:pt x="242774" y="46538"/>
                  <a:pt x="0" y="18288"/>
                </a:cubicBezTo>
                <a:cubicBezTo>
                  <a:pt x="-146" y="11482"/>
                  <a:pt x="-422" y="5192"/>
                  <a:pt x="0" y="0"/>
                </a:cubicBezTo>
                <a:close/>
              </a:path>
              <a:path w="4242816" h="18288" stroke="0" extrusionOk="0">
                <a:moveTo>
                  <a:pt x="0" y="0"/>
                </a:moveTo>
                <a:cubicBezTo>
                  <a:pt x="259751" y="-14018"/>
                  <a:pt x="356632" y="-15007"/>
                  <a:pt x="521260" y="0"/>
                </a:cubicBezTo>
                <a:cubicBezTo>
                  <a:pt x="685888" y="15007"/>
                  <a:pt x="885786" y="5167"/>
                  <a:pt x="1212233" y="0"/>
                </a:cubicBezTo>
                <a:cubicBezTo>
                  <a:pt x="1538680" y="-5167"/>
                  <a:pt x="1458849" y="7951"/>
                  <a:pt x="1691065" y="0"/>
                </a:cubicBezTo>
                <a:cubicBezTo>
                  <a:pt x="1923281" y="-7951"/>
                  <a:pt x="1985780" y="-16303"/>
                  <a:pt x="2169897" y="0"/>
                </a:cubicBezTo>
                <a:cubicBezTo>
                  <a:pt x="2354014" y="16303"/>
                  <a:pt x="2633054" y="-2739"/>
                  <a:pt x="2776014" y="0"/>
                </a:cubicBezTo>
                <a:cubicBezTo>
                  <a:pt x="2918974" y="2739"/>
                  <a:pt x="3112688" y="-15682"/>
                  <a:pt x="3339702" y="0"/>
                </a:cubicBezTo>
                <a:cubicBezTo>
                  <a:pt x="3566716" y="15682"/>
                  <a:pt x="4015278" y="-28467"/>
                  <a:pt x="4242816" y="0"/>
                </a:cubicBezTo>
                <a:cubicBezTo>
                  <a:pt x="4243501" y="7633"/>
                  <a:pt x="4242294" y="10002"/>
                  <a:pt x="4242816" y="18288"/>
                </a:cubicBezTo>
                <a:cubicBezTo>
                  <a:pt x="3924964" y="16283"/>
                  <a:pt x="3746362" y="-1805"/>
                  <a:pt x="3551843" y="18288"/>
                </a:cubicBezTo>
                <a:cubicBezTo>
                  <a:pt x="3357324" y="38381"/>
                  <a:pt x="3126422" y="47156"/>
                  <a:pt x="2860870" y="18288"/>
                </a:cubicBezTo>
                <a:cubicBezTo>
                  <a:pt x="2595318" y="-10580"/>
                  <a:pt x="2572437" y="11441"/>
                  <a:pt x="2297182" y="18288"/>
                </a:cubicBezTo>
                <a:cubicBezTo>
                  <a:pt x="2021927" y="25135"/>
                  <a:pt x="1916908" y="33601"/>
                  <a:pt x="1733493" y="18288"/>
                </a:cubicBezTo>
                <a:cubicBezTo>
                  <a:pt x="1550078" y="2975"/>
                  <a:pt x="1412440" y="27896"/>
                  <a:pt x="1212233" y="18288"/>
                </a:cubicBezTo>
                <a:cubicBezTo>
                  <a:pt x="1012026" y="8680"/>
                  <a:pt x="914386" y="13859"/>
                  <a:pt x="648545" y="18288"/>
                </a:cubicBezTo>
                <a:cubicBezTo>
                  <a:pt x="382704" y="22717"/>
                  <a:pt x="233522" y="39342"/>
                  <a:pt x="0" y="18288"/>
                </a:cubicBezTo>
                <a:cubicBezTo>
                  <a:pt x="-772" y="13661"/>
                  <a:pt x="-839" y="849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250879DC-B152-EAE1-F227-592722A15F22}"/>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defRPr/>
            </a:pPr>
            <a:r>
              <a:rPr lang="en-US" kern="1200">
                <a:solidFill>
                  <a:prstClr val="black">
                    <a:tint val="75000"/>
                  </a:prstClr>
                </a:solidFill>
                <a:latin typeface="Calibri" panose="020F0502020204030204"/>
                <a:ea typeface="+mn-ea"/>
                <a:cs typeface="+mn-cs"/>
              </a:rPr>
              <a:t>IGDC 2023 | Prashant Mishra (Soundly)</a:t>
            </a:r>
          </a:p>
        </p:txBody>
      </p:sp>
    </p:spTree>
    <p:extLst>
      <p:ext uri="{BB962C8B-B14F-4D97-AF65-F5344CB8AC3E}">
        <p14:creationId xmlns:p14="http://schemas.microsoft.com/office/powerpoint/2010/main" val="234477481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Graphic 7" descr="Palette">
            <a:extLst>
              <a:ext uri="{FF2B5EF4-FFF2-40B4-BE49-F238E27FC236}">
                <a16:creationId xmlns:a16="http://schemas.microsoft.com/office/drawing/2014/main" id="{9FC29302-5DE6-B200-E030-3C2623A37DA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74649" y="4436268"/>
            <a:ext cx="2102644" cy="2102644"/>
          </a:xfrm>
          <a:prstGeom prst="rect">
            <a:avLst/>
          </a:prstGeom>
        </p:spPr>
      </p:pic>
      <p:sp>
        <p:nvSpPr>
          <p:cNvPr id="3" name="Content Placeholder 2">
            <a:extLst>
              <a:ext uri="{FF2B5EF4-FFF2-40B4-BE49-F238E27FC236}">
                <a16:creationId xmlns:a16="http://schemas.microsoft.com/office/drawing/2014/main" id="{0F88E029-CCD9-219C-2E71-44789D644CAC}"/>
              </a:ext>
            </a:extLst>
          </p:cNvPr>
          <p:cNvSpPr>
            <a:spLocks noGrp="1"/>
          </p:cNvSpPr>
          <p:nvPr>
            <p:ph idx="1"/>
          </p:nvPr>
        </p:nvSpPr>
        <p:spPr>
          <a:xfrm>
            <a:off x="2634712" y="309967"/>
            <a:ext cx="8719087" cy="5671734"/>
          </a:xfrm>
        </p:spPr>
        <p:txBody>
          <a:bodyPr>
            <a:normAutofit fontScale="92500"/>
          </a:bodyPr>
          <a:lstStyle/>
          <a:p>
            <a:pPr marL="0" indent="0">
              <a:buNone/>
            </a:pPr>
            <a:r>
              <a:rPr lang="en-US" sz="3200" dirty="0"/>
              <a:t>Sound is NOT 50% of the experience in games, still, build a game audio mindset to </a:t>
            </a:r>
            <a:r>
              <a:rPr lang="en-US" sz="3200" b="1" dirty="0"/>
              <a:t>enhance your palette</a:t>
            </a:r>
          </a:p>
          <a:p>
            <a:pPr marL="0" indent="0">
              <a:buNone/>
            </a:pPr>
            <a:endParaRPr lang="en-US" sz="3200" dirty="0"/>
          </a:p>
          <a:p>
            <a:pPr marL="0" indent="0">
              <a:buNone/>
            </a:pPr>
            <a:r>
              <a:rPr lang="en-US" sz="3200" dirty="0"/>
              <a:t>Game Audio is a collaborative process, so </a:t>
            </a:r>
            <a:r>
              <a:rPr lang="en-US" sz="3200" u="sng" dirty="0"/>
              <a:t>collaborate</a:t>
            </a:r>
          </a:p>
          <a:p>
            <a:pPr marL="0" indent="0">
              <a:buNone/>
            </a:pPr>
            <a:endParaRPr lang="en-US" sz="3200" dirty="0"/>
          </a:p>
          <a:p>
            <a:pPr marL="0" indent="0">
              <a:buNone/>
            </a:pPr>
            <a:r>
              <a:rPr lang="en-US" sz="3200" dirty="0"/>
              <a:t>To ease the implementation of audio in games, a </a:t>
            </a:r>
            <a:r>
              <a:rPr lang="en-US" sz="3200" u="sng" dirty="0"/>
              <a:t>small effort can bring huge impacts</a:t>
            </a:r>
          </a:p>
          <a:p>
            <a:pPr marL="0" indent="0">
              <a:buNone/>
            </a:pPr>
            <a:endParaRPr lang="en-US" sz="3200" dirty="0"/>
          </a:p>
          <a:p>
            <a:pPr marL="0" indent="0">
              <a:buNone/>
            </a:pPr>
            <a:r>
              <a:rPr lang="en-US" sz="3200" dirty="0"/>
              <a:t>Build </a:t>
            </a:r>
            <a:r>
              <a:rPr lang="en-US" sz="3200" b="1" dirty="0"/>
              <a:t>templates</a:t>
            </a:r>
            <a:r>
              <a:rPr lang="en-US" sz="3200" dirty="0"/>
              <a:t> and </a:t>
            </a:r>
            <a:r>
              <a:rPr lang="en-US" sz="3200" b="1" dirty="0"/>
              <a:t>presets, </a:t>
            </a:r>
            <a:r>
              <a:rPr lang="en-US" sz="3200" dirty="0"/>
              <a:t>together</a:t>
            </a:r>
            <a:endParaRPr lang="en-US" sz="3200" b="1" dirty="0"/>
          </a:p>
          <a:p>
            <a:pPr marL="0" indent="0">
              <a:buNone/>
            </a:pPr>
            <a:endParaRPr lang="en-US" sz="3200" dirty="0"/>
          </a:p>
          <a:p>
            <a:pPr marL="0" indent="0">
              <a:buNone/>
            </a:pPr>
            <a:r>
              <a:rPr lang="en-US" sz="3200" dirty="0"/>
              <a:t>Keep things modular to allow reusability</a:t>
            </a:r>
          </a:p>
        </p:txBody>
      </p:sp>
      <p:sp>
        <p:nvSpPr>
          <p:cNvPr id="4" name="Footer Placeholder 3">
            <a:extLst>
              <a:ext uri="{FF2B5EF4-FFF2-40B4-BE49-F238E27FC236}">
                <a16:creationId xmlns:a16="http://schemas.microsoft.com/office/drawing/2014/main" id="{3BCAFFF9-B70D-F7F7-1E4A-6019F704F842}"/>
              </a:ext>
            </a:extLst>
          </p:cNvPr>
          <p:cNvSpPr>
            <a:spLocks noGrp="1"/>
          </p:cNvSpPr>
          <p:nvPr>
            <p:ph type="ftr" sz="quarter" idx="11"/>
          </p:nvPr>
        </p:nvSpPr>
        <p:spPr>
          <a:xfrm>
            <a:off x="4038600" y="6356350"/>
            <a:ext cx="4114800" cy="365125"/>
          </a:xfrm>
        </p:spPr>
        <p:txBody>
          <a:bodyPr>
            <a:normAutofit/>
          </a:bodyPr>
          <a:lstStyle/>
          <a:p>
            <a:pPr>
              <a:spcAft>
                <a:spcPts val="600"/>
              </a:spcAft>
            </a:pPr>
            <a:r>
              <a:rPr lang="en-US">
                <a:solidFill>
                  <a:schemeClr val="tx1">
                    <a:lumMod val="50000"/>
                    <a:lumOff val="50000"/>
                  </a:schemeClr>
                </a:solidFill>
              </a:rPr>
              <a:t>IGDC 2023 | Prashant Mishra (Soundly)</a:t>
            </a:r>
          </a:p>
        </p:txBody>
      </p:sp>
      <p:grpSp>
        <p:nvGrpSpPr>
          <p:cNvPr id="11" name="Group 10">
            <a:extLst>
              <a:ext uri="{FF2B5EF4-FFF2-40B4-BE49-F238E27FC236}">
                <a16:creationId xmlns:a16="http://schemas.microsoft.com/office/drawing/2014/main" id="{7D2D829D-2830-5F07-E40B-C351944AB1E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068638" y="0"/>
            <a:ext cx="123362" cy="6858000"/>
            <a:chOff x="12068638" y="0"/>
            <a:chExt cx="123362" cy="6858000"/>
          </a:xfrm>
        </p:grpSpPr>
        <p:sp>
          <p:nvSpPr>
            <p:cNvPr id="12" name="Rectangle 11">
              <a:extLst>
                <a:ext uri="{FF2B5EF4-FFF2-40B4-BE49-F238E27FC236}">
                  <a16:creationId xmlns:a16="http://schemas.microsoft.com/office/drawing/2014/main" id="{521FC5EF-435E-F74E-11C5-A935C70665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CF3CE81-94AA-585B-379D-CB757AFCC4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006893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Long exposure shot from a moving train">
            <a:extLst>
              <a:ext uri="{FF2B5EF4-FFF2-40B4-BE49-F238E27FC236}">
                <a16:creationId xmlns:a16="http://schemas.microsoft.com/office/drawing/2014/main" id="{63DA9D4D-4C0F-E650-CAEC-CBCFAF6BCD29}"/>
              </a:ext>
            </a:extLst>
          </p:cNvPr>
          <p:cNvPicPr>
            <a:picLocks noChangeAspect="1"/>
          </p:cNvPicPr>
          <p:nvPr/>
        </p:nvPicPr>
        <p:blipFill rotWithShape="1">
          <a:blip r:embed="rId2"/>
          <a:srcRect l="20117" r="27619" b="-1"/>
          <a:stretch/>
        </p:blipFill>
        <p:spPr>
          <a:xfrm>
            <a:off x="-1" y="-2"/>
            <a:ext cx="5410198" cy="6858002"/>
          </a:xfrm>
          <a:prstGeom prst="rect">
            <a:avLst/>
          </a:prstGeom>
        </p:spPr>
      </p:pic>
      <p:sp useBgFill="1">
        <p:nvSpPr>
          <p:cNvPr id="12" name="Rectangle 11">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175EA91-9149-6199-BCD3-436ABA648206}"/>
              </a:ext>
            </a:extLst>
          </p:cNvPr>
          <p:cNvSpPr>
            <a:spLocks noGrp="1"/>
          </p:cNvSpPr>
          <p:nvPr>
            <p:ph type="title"/>
          </p:nvPr>
        </p:nvSpPr>
        <p:spPr>
          <a:xfrm>
            <a:off x="6115317" y="405685"/>
            <a:ext cx="5464968" cy="1559301"/>
          </a:xfrm>
        </p:spPr>
        <p:txBody>
          <a:bodyPr>
            <a:normAutofit/>
          </a:bodyPr>
          <a:lstStyle/>
          <a:p>
            <a:r>
              <a:rPr lang="en-US" sz="4000"/>
              <a:t>Next steps &amp; vision</a:t>
            </a:r>
          </a:p>
        </p:txBody>
      </p:sp>
      <p:sp>
        <p:nvSpPr>
          <p:cNvPr id="3" name="Content Placeholder 2">
            <a:extLst>
              <a:ext uri="{FF2B5EF4-FFF2-40B4-BE49-F238E27FC236}">
                <a16:creationId xmlns:a16="http://schemas.microsoft.com/office/drawing/2014/main" id="{E81338BB-E2C8-F972-0AAC-E6A4211A995A}"/>
              </a:ext>
            </a:extLst>
          </p:cNvPr>
          <p:cNvSpPr>
            <a:spLocks noGrp="1"/>
          </p:cNvSpPr>
          <p:nvPr>
            <p:ph idx="1"/>
          </p:nvPr>
        </p:nvSpPr>
        <p:spPr>
          <a:xfrm>
            <a:off x="6115317" y="2743200"/>
            <a:ext cx="5247340" cy="3496878"/>
          </a:xfrm>
        </p:spPr>
        <p:txBody>
          <a:bodyPr anchor="ctr">
            <a:normAutofit/>
          </a:bodyPr>
          <a:lstStyle/>
          <a:p>
            <a:pPr marL="0" indent="0">
              <a:buNone/>
            </a:pPr>
            <a:r>
              <a:rPr lang="en-US" sz="2000" dirty="0"/>
              <a:t>In the near future, I’d love to see an Audio track at IGDC</a:t>
            </a:r>
          </a:p>
          <a:p>
            <a:pPr marL="0" indent="0">
              <a:buNone/>
            </a:pPr>
            <a:endParaRPr lang="en-US" sz="2000" dirty="0"/>
          </a:p>
          <a:p>
            <a:pPr marL="0" indent="0">
              <a:buNone/>
            </a:pPr>
            <a:r>
              <a:rPr lang="en-US" sz="2000" dirty="0"/>
              <a:t>And hopefully, more games from India would win best sound awards on international platform</a:t>
            </a:r>
          </a:p>
          <a:p>
            <a:pPr marL="0" indent="0">
              <a:buNone/>
            </a:pPr>
            <a:endParaRPr lang="en-US" sz="2000" dirty="0"/>
          </a:p>
          <a:p>
            <a:pPr marL="0" indent="0">
              <a:buNone/>
            </a:pPr>
            <a:r>
              <a:rPr lang="en-US" sz="2000" dirty="0"/>
              <a:t>In general, the awareness about using this tool for immersive experiences would be the new normal</a:t>
            </a:r>
          </a:p>
        </p:txBody>
      </p:sp>
      <p:sp>
        <p:nvSpPr>
          <p:cNvPr id="4" name="Footer Placeholder 3">
            <a:extLst>
              <a:ext uri="{FF2B5EF4-FFF2-40B4-BE49-F238E27FC236}">
                <a16:creationId xmlns:a16="http://schemas.microsoft.com/office/drawing/2014/main" id="{D4050A8D-3BDD-EC52-0077-0520858FF6DD}"/>
              </a:ext>
            </a:extLst>
          </p:cNvPr>
          <p:cNvSpPr>
            <a:spLocks noGrp="1"/>
          </p:cNvSpPr>
          <p:nvPr>
            <p:ph type="ftr" sz="quarter" idx="11"/>
          </p:nvPr>
        </p:nvSpPr>
        <p:spPr>
          <a:xfrm>
            <a:off x="6005024" y="6356350"/>
            <a:ext cx="4323832" cy="365125"/>
          </a:xfrm>
        </p:spPr>
        <p:txBody>
          <a:bodyPr>
            <a:normAutofit/>
          </a:bodyPr>
          <a:lstStyle/>
          <a:p>
            <a:pPr algn="l">
              <a:spcAft>
                <a:spcPts val="600"/>
              </a:spcAft>
            </a:pPr>
            <a:r>
              <a:rPr lang="en-US">
                <a:solidFill>
                  <a:schemeClr val="tx1"/>
                </a:solidFill>
              </a:rPr>
              <a:t>IGDC 2023 | Prashant Mishra (Soundly)</a:t>
            </a:r>
          </a:p>
        </p:txBody>
      </p:sp>
    </p:spTree>
    <p:extLst>
      <p:ext uri="{BB962C8B-B14F-4D97-AF65-F5344CB8AC3E}">
        <p14:creationId xmlns:p14="http://schemas.microsoft.com/office/powerpoint/2010/main" val="184128675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 name="Freeform: Shape 18">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1" name="Freeform: Shape 20">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85FB3F2-0788-6A8D-B06E-1632ED42EF0A}"/>
              </a:ext>
            </a:extLst>
          </p:cNvPr>
          <p:cNvSpPr>
            <a:spLocks noGrp="1"/>
          </p:cNvSpPr>
          <p:nvPr>
            <p:ph type="title"/>
          </p:nvPr>
        </p:nvSpPr>
        <p:spPr>
          <a:xfrm>
            <a:off x="1678984" y="-303114"/>
            <a:ext cx="9144000" cy="2764028"/>
          </a:xfrm>
        </p:spPr>
        <p:txBody>
          <a:bodyPr vert="horz" lIns="91440" tIns="45720" rIns="91440" bIns="45720" rtlCol="0" anchor="ctr">
            <a:normAutofit/>
          </a:bodyPr>
          <a:lstStyle/>
          <a:p>
            <a:pPr algn="ctr"/>
            <a:r>
              <a:rPr lang="en-US" sz="7200" kern="1200" dirty="0">
                <a:solidFill>
                  <a:schemeClr val="tx1"/>
                </a:solidFill>
                <a:latin typeface="+mj-lt"/>
                <a:ea typeface="+mj-ea"/>
                <a:cs typeface="+mj-cs"/>
              </a:rPr>
              <a:t>Thank you!</a:t>
            </a:r>
          </a:p>
        </p:txBody>
      </p:sp>
      <p:sp>
        <p:nvSpPr>
          <p:cNvPr id="23" name="Rectangle 22">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AB0D02B0-13FE-8482-6A19-CB7BBCCC16A8}"/>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defRPr/>
            </a:pPr>
            <a:r>
              <a:rPr lang="en-US" kern="1200">
                <a:solidFill>
                  <a:schemeClr val="tx1">
                    <a:lumMod val="50000"/>
                    <a:lumOff val="50000"/>
                  </a:schemeClr>
                </a:solidFill>
                <a:latin typeface="+mn-lt"/>
                <a:ea typeface="+mn-ea"/>
                <a:cs typeface="+mn-cs"/>
              </a:rPr>
              <a:t>IGDC 2023 | Prashant Mishra (Soundly)</a:t>
            </a:r>
          </a:p>
        </p:txBody>
      </p:sp>
      <p:pic>
        <p:nvPicPr>
          <p:cNvPr id="9" name="Picture 8" descr="A qr code on a white background&#10;&#10;Description automatically generated">
            <a:extLst>
              <a:ext uri="{FF2B5EF4-FFF2-40B4-BE49-F238E27FC236}">
                <a16:creationId xmlns:a16="http://schemas.microsoft.com/office/drawing/2014/main" id="{D41AC221-739D-3BDA-C042-B361C38DC298}"/>
              </a:ext>
            </a:extLst>
          </p:cNvPr>
          <p:cNvPicPr>
            <a:picLocks noChangeAspect="1"/>
          </p:cNvPicPr>
          <p:nvPr/>
        </p:nvPicPr>
        <p:blipFill>
          <a:blip r:embed="rId2"/>
          <a:stretch>
            <a:fillRect/>
          </a:stretch>
        </p:blipFill>
        <p:spPr>
          <a:xfrm>
            <a:off x="6685430" y="1961030"/>
            <a:ext cx="2935939" cy="2935939"/>
          </a:xfrm>
          <a:prstGeom prst="rect">
            <a:avLst/>
          </a:prstGeom>
        </p:spPr>
      </p:pic>
      <p:sp>
        <p:nvSpPr>
          <p:cNvPr id="14" name="TextBox 13">
            <a:extLst>
              <a:ext uri="{FF2B5EF4-FFF2-40B4-BE49-F238E27FC236}">
                <a16:creationId xmlns:a16="http://schemas.microsoft.com/office/drawing/2014/main" id="{CB6E1323-3E10-A32B-D21D-FAA04C87D27A}"/>
              </a:ext>
            </a:extLst>
          </p:cNvPr>
          <p:cNvSpPr txBox="1"/>
          <p:nvPr/>
        </p:nvSpPr>
        <p:spPr>
          <a:xfrm>
            <a:off x="2448732" y="2460914"/>
            <a:ext cx="3440624" cy="2123658"/>
          </a:xfrm>
          <a:prstGeom prst="rect">
            <a:avLst/>
          </a:prstGeom>
          <a:noFill/>
        </p:spPr>
        <p:txBody>
          <a:bodyPr wrap="square" rtlCol="0">
            <a:spAutoFit/>
          </a:bodyPr>
          <a:lstStyle/>
          <a:p>
            <a:r>
              <a:rPr lang="en-US" sz="4400" dirty="0"/>
              <a:t>Here are some goodies for you 🎁</a:t>
            </a:r>
          </a:p>
        </p:txBody>
      </p:sp>
    </p:spTree>
    <p:extLst>
      <p:ext uri="{BB962C8B-B14F-4D97-AF65-F5344CB8AC3E}">
        <p14:creationId xmlns:p14="http://schemas.microsoft.com/office/powerpoint/2010/main" val="3360828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4BE65-056A-A3FF-7D4A-E3B95F24D2E9}"/>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9FDA6D43-2CAE-9AAA-8A1A-5884A846DCDC}"/>
              </a:ext>
            </a:extLst>
          </p:cNvPr>
          <p:cNvSpPr>
            <a:spLocks noGrp="1"/>
          </p:cNvSpPr>
          <p:nvPr>
            <p:ph type="subTitle" idx="1"/>
          </p:nvPr>
        </p:nvSpPr>
        <p:spPr/>
        <p:txBody>
          <a:bodyPr/>
          <a:lstStyle/>
          <a:p>
            <a:endParaRPr lang="en-US"/>
          </a:p>
        </p:txBody>
      </p:sp>
      <p:pic>
        <p:nvPicPr>
          <p:cNvPr id="5" name="Picture 4" descr="A blue and white graphic design&#10;&#10;Description automatically generated">
            <a:extLst>
              <a:ext uri="{FF2B5EF4-FFF2-40B4-BE49-F238E27FC236}">
                <a16:creationId xmlns:a16="http://schemas.microsoft.com/office/drawing/2014/main" id="{53E8E59E-477D-E1EA-EAE2-5FFCE4048604}"/>
              </a:ext>
            </a:extLst>
          </p:cNvPr>
          <p:cNvPicPr>
            <a:picLocks noChangeAspect="1"/>
          </p:cNvPicPr>
          <p:nvPr/>
        </p:nvPicPr>
        <p:blipFill>
          <a:blip r:embed="rId2"/>
          <a:stretch>
            <a:fillRect/>
          </a:stretch>
        </p:blipFill>
        <p:spPr>
          <a:xfrm>
            <a:off x="-64256" y="-39757"/>
            <a:ext cx="12320511" cy="6937513"/>
          </a:xfrm>
          <a:prstGeom prst="rect">
            <a:avLst/>
          </a:prstGeom>
        </p:spPr>
      </p:pic>
      <p:sp>
        <p:nvSpPr>
          <p:cNvPr id="4" name="Footer Placeholder 3">
            <a:extLst>
              <a:ext uri="{FF2B5EF4-FFF2-40B4-BE49-F238E27FC236}">
                <a16:creationId xmlns:a16="http://schemas.microsoft.com/office/drawing/2014/main" id="{D1EC36CA-420E-EE1F-A14F-A5003CF61167}"/>
              </a:ext>
            </a:extLst>
          </p:cNvPr>
          <p:cNvSpPr>
            <a:spLocks noGrp="1"/>
          </p:cNvSpPr>
          <p:nvPr>
            <p:ph type="ftr" sz="quarter" idx="11"/>
          </p:nvPr>
        </p:nvSpPr>
        <p:spPr/>
        <p:txBody>
          <a:bodyPr/>
          <a:lstStyle/>
          <a:p>
            <a:r>
              <a:rPr lang="en-US"/>
              <a:t>IGDC 2023 | Prashant Mishra (Soundly)</a:t>
            </a:r>
          </a:p>
        </p:txBody>
      </p:sp>
    </p:spTree>
    <p:extLst>
      <p:ext uri="{BB962C8B-B14F-4D97-AF65-F5344CB8AC3E}">
        <p14:creationId xmlns:p14="http://schemas.microsoft.com/office/powerpoint/2010/main" val="20262027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F99F3-61E6-9433-9F6C-BFE50829921D}"/>
              </a:ext>
            </a:extLst>
          </p:cNvPr>
          <p:cNvSpPr>
            <a:spLocks noGrp="1"/>
          </p:cNvSpPr>
          <p:nvPr>
            <p:ph type="title"/>
          </p:nvPr>
        </p:nvSpPr>
        <p:spPr>
          <a:xfrm>
            <a:off x="201438" y="-37866"/>
            <a:ext cx="11789123" cy="1325563"/>
          </a:xfrm>
        </p:spPr>
        <p:txBody>
          <a:bodyPr>
            <a:normAutofit/>
          </a:bodyPr>
          <a:lstStyle/>
          <a:p>
            <a:pPr algn="ctr"/>
            <a:r>
              <a:rPr lang="en-US" sz="4000" b="1" dirty="0"/>
              <a:t>Initiatives &amp; awesome people I’ve worked / work with</a:t>
            </a:r>
          </a:p>
        </p:txBody>
      </p:sp>
      <p:pic>
        <p:nvPicPr>
          <p:cNvPr id="7" name="Content Placeholder 6" descr="A red and white logo&#10;&#10;Description automatically generated">
            <a:extLst>
              <a:ext uri="{FF2B5EF4-FFF2-40B4-BE49-F238E27FC236}">
                <a16:creationId xmlns:a16="http://schemas.microsoft.com/office/drawing/2014/main" id="{73D63899-7E09-6361-D05C-358616214CDA}"/>
              </a:ext>
            </a:extLst>
          </p:cNvPr>
          <p:cNvPicPr>
            <a:picLocks noGrp="1" noChangeAspect="1"/>
          </p:cNvPicPr>
          <p:nvPr>
            <p:ph idx="1"/>
          </p:nvPr>
        </p:nvPicPr>
        <p:blipFill>
          <a:blip r:embed="rId2"/>
          <a:stretch>
            <a:fillRect/>
          </a:stretch>
        </p:blipFill>
        <p:spPr>
          <a:xfrm>
            <a:off x="259441" y="4952304"/>
            <a:ext cx="6177695" cy="1235539"/>
          </a:xfrm>
        </p:spPr>
      </p:pic>
      <p:pic>
        <p:nvPicPr>
          <p:cNvPr id="9" name="Picture 8" descr="A blue text on a black background&#10;&#10;Description automatically generated">
            <a:extLst>
              <a:ext uri="{FF2B5EF4-FFF2-40B4-BE49-F238E27FC236}">
                <a16:creationId xmlns:a16="http://schemas.microsoft.com/office/drawing/2014/main" id="{887FC651-9068-9AC8-2DD1-1ED4155C1647}"/>
              </a:ext>
            </a:extLst>
          </p:cNvPr>
          <p:cNvPicPr>
            <a:picLocks noChangeAspect="1"/>
          </p:cNvPicPr>
          <p:nvPr/>
        </p:nvPicPr>
        <p:blipFill>
          <a:blip r:embed="rId3"/>
          <a:stretch>
            <a:fillRect/>
          </a:stretch>
        </p:blipFill>
        <p:spPr>
          <a:xfrm>
            <a:off x="3644249" y="1125496"/>
            <a:ext cx="3095348" cy="1389282"/>
          </a:xfrm>
          <a:prstGeom prst="rect">
            <a:avLst/>
          </a:prstGeom>
        </p:spPr>
      </p:pic>
      <p:pic>
        <p:nvPicPr>
          <p:cNvPr id="11" name="Graphic 10">
            <a:extLst>
              <a:ext uri="{FF2B5EF4-FFF2-40B4-BE49-F238E27FC236}">
                <a16:creationId xmlns:a16="http://schemas.microsoft.com/office/drawing/2014/main" id="{27BA25C4-CE71-50A8-B3D6-19D1B92FB13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9441" y="1985140"/>
            <a:ext cx="1055119" cy="550497"/>
          </a:xfrm>
          <a:prstGeom prst="rect">
            <a:avLst/>
          </a:prstGeom>
        </p:spPr>
      </p:pic>
      <p:pic>
        <p:nvPicPr>
          <p:cNvPr id="13" name="Picture 12">
            <a:extLst>
              <a:ext uri="{FF2B5EF4-FFF2-40B4-BE49-F238E27FC236}">
                <a16:creationId xmlns:a16="http://schemas.microsoft.com/office/drawing/2014/main" id="{A1F35177-57FB-083E-05E6-0A4C678B3F55}"/>
              </a:ext>
            </a:extLst>
          </p:cNvPr>
          <p:cNvPicPr>
            <a:picLocks noChangeAspect="1"/>
          </p:cNvPicPr>
          <p:nvPr/>
        </p:nvPicPr>
        <p:blipFill>
          <a:blip r:embed="rId6"/>
          <a:stretch>
            <a:fillRect/>
          </a:stretch>
        </p:blipFill>
        <p:spPr>
          <a:xfrm>
            <a:off x="382100" y="3341306"/>
            <a:ext cx="2570788" cy="1325563"/>
          </a:xfrm>
          <a:prstGeom prst="rect">
            <a:avLst/>
          </a:prstGeom>
        </p:spPr>
      </p:pic>
      <p:pic>
        <p:nvPicPr>
          <p:cNvPr id="15" name="Picture 14">
            <a:extLst>
              <a:ext uri="{FF2B5EF4-FFF2-40B4-BE49-F238E27FC236}">
                <a16:creationId xmlns:a16="http://schemas.microsoft.com/office/drawing/2014/main" id="{1BE5B097-C476-F830-2264-45447795C01E}"/>
              </a:ext>
            </a:extLst>
          </p:cNvPr>
          <p:cNvPicPr>
            <a:picLocks noChangeAspect="1"/>
          </p:cNvPicPr>
          <p:nvPr/>
        </p:nvPicPr>
        <p:blipFill>
          <a:blip r:embed="rId7"/>
          <a:stretch>
            <a:fillRect/>
          </a:stretch>
        </p:blipFill>
        <p:spPr>
          <a:xfrm>
            <a:off x="8961499" y="4958638"/>
            <a:ext cx="2971060" cy="1212473"/>
          </a:xfrm>
          <a:prstGeom prst="rect">
            <a:avLst/>
          </a:prstGeom>
        </p:spPr>
      </p:pic>
      <p:pic>
        <p:nvPicPr>
          <p:cNvPr id="17" name="Picture 16">
            <a:extLst>
              <a:ext uri="{FF2B5EF4-FFF2-40B4-BE49-F238E27FC236}">
                <a16:creationId xmlns:a16="http://schemas.microsoft.com/office/drawing/2014/main" id="{3F989E6A-0310-C1B7-2FC2-9CA5C98395D2}"/>
              </a:ext>
            </a:extLst>
          </p:cNvPr>
          <p:cNvPicPr>
            <a:picLocks noChangeAspect="1"/>
          </p:cNvPicPr>
          <p:nvPr/>
        </p:nvPicPr>
        <p:blipFill>
          <a:blip r:embed="rId8"/>
          <a:stretch>
            <a:fillRect/>
          </a:stretch>
        </p:blipFill>
        <p:spPr>
          <a:xfrm>
            <a:off x="6541932" y="5081720"/>
            <a:ext cx="2276652" cy="899893"/>
          </a:xfrm>
          <a:prstGeom prst="rect">
            <a:avLst/>
          </a:prstGeom>
        </p:spPr>
      </p:pic>
      <p:pic>
        <p:nvPicPr>
          <p:cNvPr id="21" name="Picture 20">
            <a:extLst>
              <a:ext uri="{FF2B5EF4-FFF2-40B4-BE49-F238E27FC236}">
                <a16:creationId xmlns:a16="http://schemas.microsoft.com/office/drawing/2014/main" id="{0FA16417-925C-4CCB-C823-5891BD08A481}"/>
              </a:ext>
            </a:extLst>
          </p:cNvPr>
          <p:cNvPicPr>
            <a:picLocks noChangeAspect="1"/>
          </p:cNvPicPr>
          <p:nvPr/>
        </p:nvPicPr>
        <p:blipFill>
          <a:blip r:embed="rId9"/>
          <a:stretch>
            <a:fillRect/>
          </a:stretch>
        </p:blipFill>
        <p:spPr>
          <a:xfrm>
            <a:off x="1567232" y="1135729"/>
            <a:ext cx="1394117" cy="382109"/>
          </a:xfrm>
          <a:prstGeom prst="rect">
            <a:avLst/>
          </a:prstGeom>
        </p:spPr>
      </p:pic>
      <p:pic>
        <p:nvPicPr>
          <p:cNvPr id="25" name="Graphic 24">
            <a:extLst>
              <a:ext uri="{FF2B5EF4-FFF2-40B4-BE49-F238E27FC236}">
                <a16:creationId xmlns:a16="http://schemas.microsoft.com/office/drawing/2014/main" id="{290EEF56-CEE0-3278-8028-ACFD5690155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348289" y="2624748"/>
            <a:ext cx="4805111" cy="971820"/>
          </a:xfrm>
          <a:prstGeom prst="rect">
            <a:avLst/>
          </a:prstGeom>
        </p:spPr>
      </p:pic>
      <p:pic>
        <p:nvPicPr>
          <p:cNvPr id="27" name="Picture 26">
            <a:extLst>
              <a:ext uri="{FF2B5EF4-FFF2-40B4-BE49-F238E27FC236}">
                <a16:creationId xmlns:a16="http://schemas.microsoft.com/office/drawing/2014/main" id="{5D6EA374-5D8B-1DEC-59F3-369F4EA81756}"/>
              </a:ext>
            </a:extLst>
          </p:cNvPr>
          <p:cNvPicPr>
            <a:picLocks noChangeAspect="1"/>
          </p:cNvPicPr>
          <p:nvPr/>
        </p:nvPicPr>
        <p:blipFill>
          <a:blip r:embed="rId12"/>
          <a:stretch>
            <a:fillRect/>
          </a:stretch>
        </p:blipFill>
        <p:spPr>
          <a:xfrm>
            <a:off x="8724454" y="3053781"/>
            <a:ext cx="3171977" cy="1679282"/>
          </a:xfrm>
          <a:prstGeom prst="rect">
            <a:avLst/>
          </a:prstGeom>
        </p:spPr>
      </p:pic>
      <p:pic>
        <p:nvPicPr>
          <p:cNvPr id="29" name="Picture 28">
            <a:extLst>
              <a:ext uri="{FF2B5EF4-FFF2-40B4-BE49-F238E27FC236}">
                <a16:creationId xmlns:a16="http://schemas.microsoft.com/office/drawing/2014/main" id="{F02E9DA0-356F-B995-EA10-A2CD62814214}"/>
              </a:ext>
            </a:extLst>
          </p:cNvPr>
          <p:cNvPicPr>
            <a:picLocks noChangeAspect="1"/>
          </p:cNvPicPr>
          <p:nvPr/>
        </p:nvPicPr>
        <p:blipFill>
          <a:blip r:embed="rId13"/>
          <a:stretch>
            <a:fillRect/>
          </a:stretch>
        </p:blipFill>
        <p:spPr>
          <a:xfrm>
            <a:off x="1892251" y="2113035"/>
            <a:ext cx="838892" cy="838892"/>
          </a:xfrm>
          <a:prstGeom prst="rect">
            <a:avLst/>
          </a:prstGeom>
        </p:spPr>
      </p:pic>
      <p:pic>
        <p:nvPicPr>
          <p:cNvPr id="31" name="Picture 30">
            <a:extLst>
              <a:ext uri="{FF2B5EF4-FFF2-40B4-BE49-F238E27FC236}">
                <a16:creationId xmlns:a16="http://schemas.microsoft.com/office/drawing/2014/main" id="{B950CB9D-C963-9A8F-1FD2-933F6B42DC36}"/>
              </a:ext>
            </a:extLst>
          </p:cNvPr>
          <p:cNvPicPr>
            <a:picLocks noChangeAspect="1"/>
          </p:cNvPicPr>
          <p:nvPr/>
        </p:nvPicPr>
        <p:blipFill>
          <a:blip r:embed="rId14"/>
          <a:stretch>
            <a:fillRect/>
          </a:stretch>
        </p:blipFill>
        <p:spPr>
          <a:xfrm>
            <a:off x="9664563" y="963063"/>
            <a:ext cx="1920409" cy="1920409"/>
          </a:xfrm>
          <a:prstGeom prst="rect">
            <a:avLst/>
          </a:prstGeom>
        </p:spPr>
      </p:pic>
      <p:sp>
        <p:nvSpPr>
          <p:cNvPr id="3" name="Footer Placeholder 2">
            <a:extLst>
              <a:ext uri="{FF2B5EF4-FFF2-40B4-BE49-F238E27FC236}">
                <a16:creationId xmlns:a16="http://schemas.microsoft.com/office/drawing/2014/main" id="{5C270530-81EC-BED0-067D-BC9E9736391B}"/>
              </a:ext>
            </a:extLst>
          </p:cNvPr>
          <p:cNvSpPr>
            <a:spLocks noGrp="1"/>
          </p:cNvSpPr>
          <p:nvPr>
            <p:ph type="ftr" sz="quarter" idx="11"/>
          </p:nvPr>
        </p:nvSpPr>
        <p:spPr/>
        <p:txBody>
          <a:bodyPr/>
          <a:lstStyle/>
          <a:p>
            <a:r>
              <a:rPr lang="en-US"/>
              <a:t>IGDC 2023 | Prashant Mishra (Soundly)</a:t>
            </a:r>
          </a:p>
        </p:txBody>
      </p:sp>
      <p:pic>
        <p:nvPicPr>
          <p:cNvPr id="5" name="Picture 4" descr="A close up of a logo&#10;&#10;Description automatically generated">
            <a:extLst>
              <a:ext uri="{FF2B5EF4-FFF2-40B4-BE49-F238E27FC236}">
                <a16:creationId xmlns:a16="http://schemas.microsoft.com/office/drawing/2014/main" id="{7A4C4F2B-B44B-4EA9-F49C-5EA4C694278B}"/>
              </a:ext>
            </a:extLst>
          </p:cNvPr>
          <p:cNvPicPr>
            <a:picLocks noChangeAspect="1"/>
          </p:cNvPicPr>
          <p:nvPr/>
        </p:nvPicPr>
        <p:blipFill>
          <a:blip r:embed="rId15"/>
          <a:stretch>
            <a:fillRect/>
          </a:stretch>
        </p:blipFill>
        <p:spPr>
          <a:xfrm>
            <a:off x="3543111" y="3959622"/>
            <a:ext cx="4744025" cy="759044"/>
          </a:xfrm>
          <a:prstGeom prst="rect">
            <a:avLst/>
          </a:prstGeom>
        </p:spPr>
      </p:pic>
      <p:pic>
        <p:nvPicPr>
          <p:cNvPr id="8" name="Picture 7" descr="A blue logo with a letter p&#10;&#10;Description automatically generated">
            <a:extLst>
              <a:ext uri="{FF2B5EF4-FFF2-40B4-BE49-F238E27FC236}">
                <a16:creationId xmlns:a16="http://schemas.microsoft.com/office/drawing/2014/main" id="{6C888492-878B-1FDB-FD17-F34AF34722B0}"/>
              </a:ext>
            </a:extLst>
          </p:cNvPr>
          <p:cNvPicPr>
            <a:picLocks noChangeAspect="1"/>
          </p:cNvPicPr>
          <p:nvPr/>
        </p:nvPicPr>
        <p:blipFill rotWithShape="1">
          <a:blip r:embed="rId16"/>
          <a:srcRect l="10301" t="14608" r="8217" b="22550"/>
          <a:stretch/>
        </p:blipFill>
        <p:spPr>
          <a:xfrm>
            <a:off x="7431781" y="963063"/>
            <a:ext cx="1920408" cy="1481097"/>
          </a:xfrm>
          <a:prstGeom prst="rect">
            <a:avLst/>
          </a:prstGeom>
        </p:spPr>
      </p:pic>
    </p:spTree>
    <p:extLst>
      <p:ext uri="{BB962C8B-B14F-4D97-AF65-F5344CB8AC3E}">
        <p14:creationId xmlns:p14="http://schemas.microsoft.com/office/powerpoint/2010/main" val="3717600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Computer script on a screen">
            <a:extLst>
              <a:ext uri="{FF2B5EF4-FFF2-40B4-BE49-F238E27FC236}">
                <a16:creationId xmlns:a16="http://schemas.microsoft.com/office/drawing/2014/main" id="{E67D47C3-4CD5-7C17-57D2-D38ABBAB39DE}"/>
              </a:ext>
            </a:extLst>
          </p:cNvPr>
          <p:cNvPicPr>
            <a:picLocks noChangeAspect="1"/>
          </p:cNvPicPr>
          <p:nvPr/>
        </p:nvPicPr>
        <p:blipFill rotWithShape="1">
          <a:blip r:embed="rId2"/>
          <a:srcRect t="5826" r="23298" b="3265"/>
          <a:stretch/>
        </p:blipFill>
        <p:spPr>
          <a:xfrm>
            <a:off x="3523488" y="10"/>
            <a:ext cx="8668512" cy="6857990"/>
          </a:xfrm>
          <a:prstGeom prst="rect">
            <a:avLst/>
          </a:prstGeom>
        </p:spPr>
      </p:pic>
      <p:sp>
        <p:nvSpPr>
          <p:cNvPr id="17" name="Rectangle 16">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87F99F3-61E6-9433-9F6C-BFE50829921D}"/>
              </a:ext>
            </a:extLst>
          </p:cNvPr>
          <p:cNvSpPr>
            <a:spLocks noGrp="1"/>
          </p:cNvSpPr>
          <p:nvPr>
            <p:ph type="title"/>
          </p:nvPr>
        </p:nvSpPr>
        <p:spPr>
          <a:xfrm>
            <a:off x="477981" y="1122363"/>
            <a:ext cx="5828690" cy="3204134"/>
          </a:xfrm>
        </p:spPr>
        <p:txBody>
          <a:bodyPr vert="horz" lIns="91440" tIns="45720" rIns="91440" bIns="45720" rtlCol="0" anchor="b">
            <a:normAutofit/>
          </a:bodyPr>
          <a:lstStyle/>
          <a:p>
            <a:r>
              <a:rPr lang="en-US" dirty="0"/>
              <a:t>Why discuss ‘Audio’ in a game developer conference?</a:t>
            </a:r>
          </a:p>
        </p:txBody>
      </p:sp>
      <p:sp>
        <p:nvSpPr>
          <p:cNvPr id="19" name="Rectangle 1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1" name="Rectangle 2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4C84652B-0BC6-4E01-3E3E-DAB7D2EC68F8}"/>
              </a:ext>
            </a:extLst>
          </p:cNvPr>
          <p:cNvSpPr>
            <a:spLocks noGrp="1"/>
          </p:cNvSpPr>
          <p:nvPr>
            <p:ph type="ftr" sz="quarter" idx="11"/>
          </p:nvPr>
        </p:nvSpPr>
        <p:spPr>
          <a:xfrm>
            <a:off x="1692321" y="6356350"/>
            <a:ext cx="2809017" cy="365125"/>
          </a:xfrm>
        </p:spPr>
        <p:txBody>
          <a:bodyPr vert="horz" lIns="91440" tIns="45720" rIns="91440" bIns="45720" rtlCol="0" anchor="ctr">
            <a:normAutofit/>
          </a:bodyPr>
          <a:lstStyle/>
          <a:p>
            <a:pPr algn="r">
              <a:spcAft>
                <a:spcPts val="600"/>
              </a:spcAft>
              <a:defRPr/>
            </a:pPr>
            <a:r>
              <a:rPr lang="en-US" kern="1200">
                <a:solidFill>
                  <a:schemeClr val="tx1">
                    <a:lumMod val="50000"/>
                    <a:lumOff val="50000"/>
                  </a:schemeClr>
                </a:solidFill>
                <a:latin typeface="Calibri" panose="020F0502020204030204"/>
                <a:ea typeface="+mn-ea"/>
                <a:cs typeface="+mn-cs"/>
              </a:rPr>
              <a:t>IGDC 2023 | Prashant Mishra (Soundly)</a:t>
            </a:r>
          </a:p>
        </p:txBody>
      </p:sp>
    </p:spTree>
    <p:extLst>
      <p:ext uri="{BB962C8B-B14F-4D97-AF65-F5344CB8AC3E}">
        <p14:creationId xmlns:p14="http://schemas.microsoft.com/office/powerpoint/2010/main" val="30526048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udio sound board">
            <a:extLst>
              <a:ext uri="{FF2B5EF4-FFF2-40B4-BE49-F238E27FC236}">
                <a16:creationId xmlns:a16="http://schemas.microsoft.com/office/drawing/2014/main" id="{4C209342-2A1D-8870-68AD-29407F5E50F7}"/>
              </a:ext>
            </a:extLst>
          </p:cNvPr>
          <p:cNvPicPr>
            <a:picLocks noChangeAspect="1"/>
          </p:cNvPicPr>
          <p:nvPr/>
        </p:nvPicPr>
        <p:blipFill rotWithShape="1">
          <a:blip r:embed="rId2">
            <a:alphaModFix amt="35000"/>
          </a:blip>
          <a:srcRect t="15730"/>
          <a:stretch/>
        </p:blipFill>
        <p:spPr>
          <a:xfrm>
            <a:off x="20" y="1"/>
            <a:ext cx="12191980" cy="6857999"/>
          </a:xfrm>
          <a:prstGeom prst="rect">
            <a:avLst/>
          </a:prstGeom>
        </p:spPr>
      </p:pic>
      <p:sp>
        <p:nvSpPr>
          <p:cNvPr id="2" name="Title 1">
            <a:extLst>
              <a:ext uri="{FF2B5EF4-FFF2-40B4-BE49-F238E27FC236}">
                <a16:creationId xmlns:a16="http://schemas.microsoft.com/office/drawing/2014/main" id="{58DA23E0-6F42-EFF1-24E5-E0D0EE0C38B5}"/>
              </a:ext>
            </a:extLst>
          </p:cNvPr>
          <p:cNvSpPr>
            <a:spLocks noGrp="1"/>
          </p:cNvSpPr>
          <p:nvPr>
            <p:ph type="title"/>
          </p:nvPr>
        </p:nvSpPr>
        <p:spPr>
          <a:xfrm>
            <a:off x="488576" y="1859255"/>
            <a:ext cx="11214847" cy="2900518"/>
          </a:xfrm>
        </p:spPr>
        <p:txBody>
          <a:bodyPr vert="horz" lIns="91440" tIns="45720" rIns="91440" bIns="45720" rtlCol="0" anchor="ctr">
            <a:normAutofit/>
          </a:bodyPr>
          <a:lstStyle/>
          <a:p>
            <a:pPr algn="ctr"/>
            <a:r>
              <a:rPr lang="en-US" sz="6000" dirty="0">
                <a:solidFill>
                  <a:srgbClr val="FFFFFF"/>
                </a:solidFill>
              </a:rPr>
              <a:t>Sound is 50% of the experience, right?</a:t>
            </a:r>
          </a:p>
        </p:txBody>
      </p:sp>
      <p:sp>
        <p:nvSpPr>
          <p:cNvPr id="4" name="Footer Placeholder 3">
            <a:extLst>
              <a:ext uri="{FF2B5EF4-FFF2-40B4-BE49-F238E27FC236}">
                <a16:creationId xmlns:a16="http://schemas.microsoft.com/office/drawing/2014/main" id="{A75344DE-A54B-E676-5BBA-381EB23AAA70}"/>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defRPr/>
            </a:pPr>
            <a:r>
              <a:rPr lang="en-US" kern="1200">
                <a:solidFill>
                  <a:srgbClr val="FFFFFF"/>
                </a:solidFill>
                <a:latin typeface="Calibri" panose="020F0502020204030204"/>
                <a:ea typeface="+mn-ea"/>
                <a:cs typeface="+mn-cs"/>
              </a:rPr>
              <a:t>IGDC 2023 | Prashant Mishra (Soundly)</a:t>
            </a:r>
          </a:p>
        </p:txBody>
      </p:sp>
    </p:spTree>
    <p:extLst>
      <p:ext uri="{BB962C8B-B14F-4D97-AF65-F5344CB8AC3E}">
        <p14:creationId xmlns:p14="http://schemas.microsoft.com/office/powerpoint/2010/main" val="1972971210"/>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1022</TotalTime>
  <Words>1972</Words>
  <Application>Microsoft Macintosh PowerPoint</Application>
  <PresentationFormat>Widescreen</PresentationFormat>
  <Paragraphs>300</Paragraphs>
  <Slides>64</Slides>
  <Notes>21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64</vt:i4>
      </vt:variant>
    </vt:vector>
  </HeadingPairs>
  <TitlesOfParts>
    <vt:vector size="72" baseType="lpstr">
      <vt:lpstr>.SF NS</vt:lpstr>
      <vt:lpstr>Archivo</vt:lpstr>
      <vt:lpstr>Archivo Light</vt:lpstr>
      <vt:lpstr>Arial</vt:lpstr>
      <vt:lpstr>Calibri</vt:lpstr>
      <vt:lpstr>Calibri Light</vt:lpstr>
      <vt:lpstr>Helvetica Neue</vt:lpstr>
      <vt:lpstr>Office Theme</vt:lpstr>
      <vt:lpstr>PowerPoint Presentation</vt:lpstr>
      <vt:lpstr>Let’s play a quick game</vt:lpstr>
      <vt:lpstr>Building games &amp; interactive audio experiences is like conducting an orchestra.  The difference is that instead of doing it live, we write our instructions in code, directly or indirectly.  We get to predict and control the future, by thinking ahead of it.  - Prashant</vt:lpstr>
      <vt:lpstr>Who is in the audience?</vt:lpstr>
      <vt:lpstr>Building a Game Audio Mindset a guide for scalable audio implementation  by Prashant Mishra</vt:lpstr>
      <vt:lpstr>About me</vt:lpstr>
      <vt:lpstr>Initiatives &amp; awesome people I’ve worked / work with</vt:lpstr>
      <vt:lpstr>Why discuss ‘Audio’ in a game developer conference?</vt:lpstr>
      <vt:lpstr>Sound is 50% of the experience, right?</vt:lpstr>
      <vt:lpstr>In games, sound is NOT 50% of the experience</vt:lpstr>
      <vt:lpstr>Let’s revisit Snakes &amp; Ladder</vt:lpstr>
      <vt:lpstr>PowerPoint Presentation</vt:lpstr>
      <vt:lpstr>PowerPoint Presentation</vt:lpstr>
      <vt:lpstr>Hence, the need to build a Game Audio Mindset</vt:lpstr>
      <vt:lpstr>Defining ‘Scalable’</vt:lpstr>
      <vt:lpstr>PowerPoint Presentation</vt:lpstr>
      <vt:lpstr>WE HEAR BEFORE WE SEE</vt:lpstr>
      <vt:lpstr>Audio – beyond the clichéd ideas</vt:lpstr>
      <vt:lpstr>Key elements that every game creator must know about audio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Procedural Audio</vt:lpstr>
      <vt:lpstr>Procedural Audio</vt:lpstr>
      <vt:lpstr>PowerPoint Presentation</vt:lpstr>
      <vt:lpstr>PowerPoint Presentation</vt:lpstr>
      <vt:lpstr>Deciding a Tech Stack</vt:lpstr>
      <vt:lpstr>PowerPoint Presentation</vt:lpstr>
      <vt:lpstr>PowerPoint Presentation</vt:lpstr>
      <vt:lpstr>Features Required</vt:lpstr>
      <vt:lpstr>Middleware – Do we really need it?</vt:lpstr>
      <vt:lpstr>PowerPoint Presentation</vt:lpstr>
      <vt:lpstr>Middleware – Do we really need it?</vt:lpstr>
      <vt:lpstr>Making it all scalable</vt:lpstr>
      <vt:lpstr>Modular Approach</vt:lpstr>
      <vt:lpstr>Templates &amp; Presets</vt:lpstr>
      <vt:lpstr>Templates &amp; Presets on Creative Audio</vt:lpstr>
      <vt:lpstr>Templates &amp; Presets</vt:lpstr>
      <vt:lpstr>Templates &amp; Presets</vt:lpstr>
      <vt:lpstr>Templates &amp; Presets</vt:lpstr>
      <vt:lpstr>Interacting with Audio Teams</vt:lpstr>
      <vt:lpstr>Interacting with Audio Teams</vt:lpstr>
      <vt:lpstr>Resources</vt:lpstr>
      <vt:lpstr>Resources</vt:lpstr>
      <vt:lpstr>Resources</vt:lpstr>
      <vt:lpstr>Resources</vt:lpstr>
      <vt:lpstr>Resources</vt:lpstr>
      <vt:lpstr>Resources</vt:lpstr>
      <vt:lpstr>Learning Resources &amp; Communities</vt:lpstr>
      <vt:lpstr>Summary</vt:lpstr>
      <vt:lpstr>PowerPoint Presentation</vt:lpstr>
      <vt:lpstr>Next steps &amp; vision</vt:lpstr>
      <vt:lpstr>Thank you!</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Prakriti Bharwani</dc:creator>
  <cp:lastModifiedBy>Prashant Mishra</cp:lastModifiedBy>
  <cp:revision>5</cp:revision>
  <dcterms:created xsi:type="dcterms:W3CDTF">2023-09-14T11:56:25Z</dcterms:created>
  <dcterms:modified xsi:type="dcterms:W3CDTF">2023-11-05T18:47:55Z</dcterms:modified>
</cp:coreProperties>
</file>